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336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438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39" r:id="rId34"/>
    <p:sldId id="414" r:id="rId35"/>
    <p:sldId id="415" r:id="rId36"/>
    <p:sldId id="416" r:id="rId37"/>
    <p:sldId id="370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291" r:id="rId48"/>
    <p:sldId id="364" r:id="rId49"/>
    <p:sldId id="365" r:id="rId50"/>
    <p:sldId id="366" r:id="rId51"/>
    <p:sldId id="367" r:id="rId52"/>
    <p:sldId id="368" r:id="rId53"/>
    <p:sldId id="369" r:id="rId54"/>
    <p:sldId id="305" r:id="rId55"/>
    <p:sldId id="260" r:id="rId56"/>
    <p:sldId id="308" r:id="rId57"/>
    <p:sldId id="312" r:id="rId58"/>
    <p:sldId id="309" r:id="rId59"/>
    <p:sldId id="310" r:id="rId60"/>
    <p:sldId id="316" r:id="rId61"/>
    <p:sldId id="311" r:id="rId62"/>
    <p:sldId id="261" r:id="rId63"/>
    <p:sldId id="317" r:id="rId64"/>
    <p:sldId id="313" r:id="rId65"/>
    <p:sldId id="262" r:id="rId66"/>
    <p:sldId id="319" r:id="rId67"/>
    <p:sldId id="318" r:id="rId68"/>
    <p:sldId id="285" r:id="rId69"/>
    <p:sldId id="264" r:id="rId70"/>
    <p:sldId id="266" r:id="rId71"/>
    <p:sldId id="265" r:id="rId72"/>
    <p:sldId id="320" r:id="rId73"/>
    <p:sldId id="321" r:id="rId74"/>
    <p:sldId id="322" r:id="rId75"/>
    <p:sldId id="323" r:id="rId76"/>
    <p:sldId id="324" r:id="rId77"/>
    <p:sldId id="325" r:id="rId78"/>
    <p:sldId id="271" r:id="rId79"/>
    <p:sldId id="272" r:id="rId80"/>
    <p:sldId id="273" r:id="rId81"/>
    <p:sldId id="274" r:id="rId82"/>
    <p:sldId id="275" r:id="rId83"/>
    <p:sldId id="276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277" r:id="rId92"/>
    <p:sldId id="281" r:id="rId93"/>
    <p:sldId id="280" r:id="rId94"/>
    <p:sldId id="282" r:id="rId95"/>
    <p:sldId id="286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440" r:id="rId105"/>
    <p:sldId id="441" r:id="rId106"/>
    <p:sldId id="442" r:id="rId107"/>
    <p:sldId id="443" r:id="rId108"/>
    <p:sldId id="444" r:id="rId109"/>
    <p:sldId id="445" r:id="rId110"/>
    <p:sldId id="446" r:id="rId111"/>
    <p:sldId id="447" r:id="rId112"/>
    <p:sldId id="448" r:id="rId113"/>
    <p:sldId id="449" r:id="rId114"/>
    <p:sldId id="450" r:id="rId115"/>
    <p:sldId id="437" r:id="rId116"/>
    <p:sldId id="417" r:id="rId117"/>
    <p:sldId id="418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  <p:sldId id="426" r:id="rId126"/>
    <p:sldId id="427" r:id="rId127"/>
    <p:sldId id="428" r:id="rId128"/>
    <p:sldId id="429" r:id="rId129"/>
    <p:sldId id="430" r:id="rId130"/>
    <p:sldId id="431" r:id="rId131"/>
    <p:sldId id="432" r:id="rId132"/>
    <p:sldId id="433" r:id="rId133"/>
    <p:sldId id="434" r:id="rId134"/>
    <p:sldId id="435" r:id="rId135"/>
    <p:sldId id="436" r:id="rId136"/>
    <p:sldId id="393" r:id="rId137"/>
    <p:sldId id="372" r:id="rId138"/>
    <p:sldId id="373" r:id="rId139"/>
    <p:sldId id="374" r:id="rId140"/>
    <p:sldId id="375" r:id="rId141"/>
    <p:sldId id="376" r:id="rId142"/>
    <p:sldId id="377" r:id="rId143"/>
    <p:sldId id="378" r:id="rId144"/>
    <p:sldId id="379" r:id="rId145"/>
    <p:sldId id="380" r:id="rId146"/>
    <p:sldId id="381" r:id="rId147"/>
    <p:sldId id="382" r:id="rId148"/>
    <p:sldId id="383" r:id="rId149"/>
    <p:sldId id="384" r:id="rId150"/>
    <p:sldId id="300" r:id="rId151"/>
    <p:sldId id="385" r:id="rId152"/>
    <p:sldId id="386" r:id="rId153"/>
    <p:sldId id="387" r:id="rId154"/>
    <p:sldId id="388" r:id="rId155"/>
    <p:sldId id="306" r:id="rId156"/>
    <p:sldId id="389" r:id="rId157"/>
    <p:sldId id="390" r:id="rId158"/>
    <p:sldId id="303" r:id="rId159"/>
    <p:sldId id="391" r:id="rId160"/>
    <p:sldId id="392" r:id="rId161"/>
    <p:sldId id="307" r:id="rId162"/>
    <p:sldId id="287" r:id="rId163"/>
    <p:sldId id="292" r:id="rId164"/>
    <p:sldId id="268" r:id="rId165"/>
    <p:sldId id="288" r:id="rId166"/>
    <p:sldId id="289" r:id="rId167"/>
    <p:sldId id="293" r:id="rId168"/>
    <p:sldId id="295" r:id="rId169"/>
    <p:sldId id="294" r:id="rId170"/>
    <p:sldId id="296" r:id="rId171"/>
    <p:sldId id="290" r:id="rId172"/>
    <p:sldId id="297" r:id="rId173"/>
    <p:sldId id="298" r:id="rId174"/>
    <p:sldId id="301" r:id="rId175"/>
    <p:sldId id="302" r:id="rId176"/>
    <p:sldId id="304" r:id="rId177"/>
    <p:sldId id="299" r:id="rId178"/>
    <p:sldId id="335" r:id="rId1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 Sihun" initials="JS" lastIdx="2" clrIdx="0">
    <p:extLst>
      <p:ext uri="{19B8F6BF-5375-455C-9EA6-DF929625EA0E}">
        <p15:presenceInfo xmlns:p15="http://schemas.microsoft.com/office/powerpoint/2012/main" userId="62537fdd78c16a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FF"/>
    <a:srgbClr val="00FF00"/>
    <a:srgbClr val="FFC90E"/>
    <a:srgbClr val="7092BE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4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5BB38-D784-4668-89F3-8FCFF757F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9AC75-13AB-408E-84C3-9447FEC9B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BFC52-8B5D-4D3F-A083-B5AD3491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86A6B-C033-4EC7-9E92-2A6B842F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FAFDA-610B-4C93-A2CB-2F2141A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2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90CB0-0FCD-4484-89A7-FA1730C3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1965E3-1D41-4B91-96C0-5FBD17E97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4BDEA-28C1-4FB3-8FAF-81CFC7FC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66DF2-204D-43A1-87D8-267D0D0E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C17D5-1905-4BBC-AC0C-AD5045F3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9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ACE79F-24B0-4B1A-A2BB-EC40C1DA6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3B0919-6970-4FBC-B5A3-516B17351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EDF5A-3336-4693-8B5B-4F9D1718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4D492-FE44-434D-B573-6128C33A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264B-EFEA-4FF8-9CF3-C04AACB1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8B8C2-F8D9-43CF-A8DE-A3A0561B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70863-9AEF-41EA-AF51-6BE4913B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82E3B-2018-4C53-825D-FEC75DCD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83398-5CE9-47A0-B8A1-26941439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6E463-1D33-4B11-A3FC-29D39A3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9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18B20-6B08-4337-A75B-E5FEE300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2E386-B02A-4176-9181-2C60D7704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4EC2B-0C14-497D-B8BE-FD613EA4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0F47E-7090-40E2-8ABA-B4576970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EEEE2-293D-49B4-8229-D7C48310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2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6CF2A-EC1B-461D-B80F-818D9898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76CE3-67CC-4A06-9189-F1F4B8709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6E60F-3413-469B-8CAE-583F703CA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4A446-24CC-431D-AEF8-79B18241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E3C84-51FC-47AA-9580-1C556213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1BF1E-61EE-4575-8961-E09AF7AD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7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EEC3F-103C-4DA0-9132-98A62A9E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A37D8-096F-4687-96F1-4AA7CD73D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603459-A137-4E74-80AB-E4FDC77BE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A16B04-EFE3-4A3D-AB6E-C4D8055C7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2E4D4-F545-4A66-B645-5795DB803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FA8079-7928-4618-9A67-50C95E69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FC052B-B16A-457A-A30A-5F44827B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64BBF2-6E7F-4ADD-9A00-89D78846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5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CB7A5-D98D-42AC-87B2-EB43E57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24D57E-E25E-4909-9409-306BC54A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28772F-40CA-4FC9-89C7-C1E1E46F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A1734B-3847-4E7D-BF72-E58C21D2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F72751-8C57-4B56-A35D-698BC93A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5A11B6-A302-469C-97B6-0C82E47E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AA387-75AE-4174-AF7E-AFC94FA8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3EB6A-61C9-4A7D-AF03-F7633B15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79F76-F88A-47AB-A45C-CF2098F2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9628B-A664-4D67-B8FB-FAB3B8E42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67576-6A25-4753-A2BC-4ABF7B83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801AB9-025B-402E-AEDC-D7D51881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E29A2-04F0-4560-894C-15A2ADA7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0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FE255-3A12-4C0B-90A8-BDB5BD49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3DA0E-1C2A-44C0-B3C7-95D3017F2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64D93E-C5B5-4032-9007-377576F65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99BD61-8471-463E-8604-AC25A800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99188-1AB7-4D5D-88C5-B66189C1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7AE54B-7F52-43C9-903C-4A3742D9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4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026666-98E2-482B-BEB0-DFF422D0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7729D-FF7E-4516-B347-332872458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C8E15-A94A-4646-8AFB-B04D9ED67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FDADC-A6EA-45FA-BE07-32CE8F09187E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B540C-227B-4695-86FA-594D33479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772BC-50E7-47F5-A1B4-50A1A34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C010C-3EBE-4917-9B9B-1800464234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8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io.com/article/3194517/data-scientists-compete-to-create-cancer-detection-algorithm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874FA-4728-4FBF-A0E8-59434A22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7C616-8EC4-4839-83AC-BD4A5F590B6F}"/>
              </a:ext>
            </a:extLst>
          </p:cNvPr>
          <p:cNvSpPr txBox="1"/>
          <p:nvPr/>
        </p:nvSpPr>
        <p:spPr>
          <a:xfrm>
            <a:off x="6704156" y="4241899"/>
            <a:ext cx="54878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</a:t>
            </a:r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6704156" y="4149566"/>
            <a:ext cx="54878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라스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5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  </a:t>
            </a:r>
            <a:endParaRPr lang="en-US" altLang="ko-KR" sz="5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9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4544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최대 </a:t>
            </a:r>
            <a:r>
              <a:rPr lang="ko-KR" altLang="en-US" sz="3200" b="1" dirty="0" err="1">
                <a:solidFill>
                  <a:schemeClr val="bg1"/>
                </a:solidFill>
              </a:rPr>
              <a:t>풀링</a:t>
            </a:r>
            <a:r>
              <a:rPr lang="ko-KR" altLang="en-US" sz="3200" b="1" dirty="0">
                <a:solidFill>
                  <a:schemeClr val="bg1"/>
                </a:solidFill>
              </a:rPr>
              <a:t> 연산 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</a:rPr>
              <a:t>다운샘플링하는</a:t>
            </a:r>
            <a:r>
              <a:rPr lang="ko-KR" altLang="en-US" sz="3200" b="1" dirty="0">
                <a:solidFill>
                  <a:schemeClr val="bg1"/>
                </a:solidFill>
              </a:rPr>
              <a:t> 것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C51FC-EF41-41F9-A8E9-9581365B5954}"/>
              </a:ext>
            </a:extLst>
          </p:cNvPr>
          <p:cNvSpPr txBox="1"/>
          <p:nvPr/>
        </p:nvSpPr>
        <p:spPr>
          <a:xfrm>
            <a:off x="362762" y="1471025"/>
            <a:ext cx="11294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입력 특성 </a:t>
            </a:r>
            <a:r>
              <a:rPr lang="ko-KR" altLang="en-US" sz="2000" b="1" dirty="0" err="1">
                <a:solidFill>
                  <a:schemeClr val="bg1"/>
                </a:solidFill>
              </a:rPr>
              <a:t>맵에서</a:t>
            </a:r>
            <a:r>
              <a:rPr lang="ko-KR" altLang="en-US" sz="2000" b="1" dirty="0">
                <a:solidFill>
                  <a:schemeClr val="bg1"/>
                </a:solidFill>
              </a:rPr>
              <a:t> 윈도우에 맞는 패치를 추출하고 각 채널별로 최대값을 출력하는 것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7C8E6-E1AC-474D-AD0E-5089571F80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502" y="2307061"/>
            <a:ext cx="5734050" cy="316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F2EF0D-07A6-4AD5-B63C-9354229FAC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6050" y="3151864"/>
            <a:ext cx="1490226" cy="14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해싱</a:t>
            </a:r>
            <a:r>
              <a:rPr lang="ko-KR" altLang="en-US" sz="3200" b="1" dirty="0">
                <a:solidFill>
                  <a:schemeClr val="bg1"/>
                </a:solidFill>
              </a:rPr>
              <a:t> 기법을 사용한 단어 수준의 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고유한 토큰의 수가 너무 커서 모두 다루기 어려울 때 사용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 절약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해시 충돌 발생</a:t>
            </a:r>
            <a:endParaRPr lang="en-US" altLang="ko-K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573FF-DEE1-4D7C-9DE8-6F396A6A89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935" y="2893787"/>
            <a:ext cx="7953375" cy="359153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7036232-3CF3-464A-9221-414C8FCFA27E}"/>
              </a:ext>
            </a:extLst>
          </p:cNvPr>
          <p:cNvSpPr/>
          <p:nvPr/>
        </p:nvSpPr>
        <p:spPr>
          <a:xfrm>
            <a:off x="402671" y="5897461"/>
            <a:ext cx="4018327" cy="268448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빼기 기호 2">
            <a:extLst>
              <a:ext uri="{FF2B5EF4-FFF2-40B4-BE49-F238E27FC236}">
                <a16:creationId xmlns:a16="http://schemas.microsoft.com/office/drawing/2014/main" id="{3476354E-B401-4268-B31F-56A853E56517}"/>
              </a:ext>
            </a:extLst>
          </p:cNvPr>
          <p:cNvSpPr/>
          <p:nvPr/>
        </p:nvSpPr>
        <p:spPr>
          <a:xfrm>
            <a:off x="117446" y="4500694"/>
            <a:ext cx="1761688" cy="62918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6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2DC71-4EAC-4E58-8ADE-38B7A0D16C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683" y="2538256"/>
            <a:ext cx="5438775" cy="2057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 </a:t>
            </a:r>
            <a:r>
              <a:rPr lang="en-US" altLang="ko-KR" sz="3200" b="1" dirty="0">
                <a:solidFill>
                  <a:schemeClr val="bg1"/>
                </a:solidFill>
              </a:rPr>
              <a:t>vs </a:t>
            </a:r>
            <a:r>
              <a:rPr lang="ko-KR" altLang="en-US" sz="3200" b="1" dirty="0">
                <a:solidFill>
                  <a:schemeClr val="bg1"/>
                </a:solidFill>
              </a:rPr>
              <a:t>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01FC5-92EF-4EE4-A8C6-A5CCF9A1F55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6141" y="1636556"/>
            <a:ext cx="38290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12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만드는 방법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solidFill>
                  <a:schemeClr val="bg1"/>
                </a:solidFill>
              </a:rPr>
              <a:t>관심 대상인 문제와 함께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3200" b="1" dirty="0">
                <a:solidFill>
                  <a:schemeClr val="bg1"/>
                </a:solidFill>
              </a:rPr>
              <a:t> 학습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</a:rPr>
              <a:t>미리 계산된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3200" b="1" dirty="0">
                <a:solidFill>
                  <a:schemeClr val="bg1"/>
                </a:solidFill>
              </a:rPr>
              <a:t> 로드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24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53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층을 사용하여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학습하기</a:t>
            </a:r>
          </a:p>
        </p:txBody>
      </p:sp>
      <p:pic>
        <p:nvPicPr>
          <p:cNvPr id="6" name="Picture 2" descr="https://wikidocs.net/images/page/33793/lookup_table.PNG">
            <a:extLst>
              <a:ext uri="{FF2B5EF4-FFF2-40B4-BE49-F238E27FC236}">
                <a16:creationId xmlns:a16="http://schemas.microsoft.com/office/drawing/2014/main" id="{3A17976B-39ED-4DB7-B59A-1D6E81B4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22" y="1884574"/>
            <a:ext cx="8784976" cy="373518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113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층을 사용할 </a:t>
            </a:r>
            <a:r>
              <a:rPr lang="en-US" altLang="ko-KR" sz="3200" b="1" dirty="0">
                <a:solidFill>
                  <a:schemeClr val="bg1"/>
                </a:solidFill>
              </a:rPr>
              <a:t>IMDB </a:t>
            </a:r>
            <a:r>
              <a:rPr lang="ko-KR" altLang="en-US" sz="3200" b="1" dirty="0">
                <a:solidFill>
                  <a:schemeClr val="bg1"/>
                </a:solidFill>
              </a:rPr>
              <a:t>데이터 로드하기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51ABEF-9A75-44A4-87A0-062B50B2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" y="1636556"/>
            <a:ext cx="8635155" cy="4530135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DED16DC7-0EC5-41AD-A4EB-4E07E56FB8B0}"/>
              </a:ext>
            </a:extLst>
          </p:cNvPr>
          <p:cNvSpPr/>
          <p:nvPr/>
        </p:nvSpPr>
        <p:spPr>
          <a:xfrm>
            <a:off x="42297" y="4939105"/>
            <a:ext cx="3665414" cy="96358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/위쪽 2">
            <a:extLst>
              <a:ext uri="{FF2B5EF4-FFF2-40B4-BE49-F238E27FC236}">
                <a16:creationId xmlns:a16="http://schemas.microsoft.com/office/drawing/2014/main" id="{69B3F907-E0A8-4DD6-83F6-A9516480974C}"/>
              </a:ext>
            </a:extLst>
          </p:cNvPr>
          <p:cNvSpPr/>
          <p:nvPr/>
        </p:nvSpPr>
        <p:spPr>
          <a:xfrm rot="18521417">
            <a:off x="6169566" y="5555732"/>
            <a:ext cx="384408" cy="373132"/>
          </a:xfrm>
          <a:prstGeom prst="leftUpArrow">
            <a:avLst>
              <a:gd name="adj1" fmla="val 9592"/>
              <a:gd name="adj2" fmla="val 25000"/>
              <a:gd name="adj3" fmla="val 25000"/>
            </a:avLst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IMDB </a:t>
            </a:r>
            <a:r>
              <a:rPr lang="ko-KR" altLang="en-US" sz="3200" b="1" dirty="0">
                <a:solidFill>
                  <a:schemeClr val="bg1"/>
                </a:solidFill>
              </a:rPr>
              <a:t>데이터에 </a:t>
            </a:r>
            <a:r>
              <a:rPr lang="en-US" altLang="ko-KR" sz="3200" b="1" dirty="0">
                <a:solidFill>
                  <a:schemeClr val="bg1"/>
                </a:solidFill>
              </a:rPr>
              <a:t>Embedding </a:t>
            </a:r>
            <a:r>
              <a:rPr lang="ko-KR" altLang="en-US" sz="3200" b="1" dirty="0">
                <a:solidFill>
                  <a:schemeClr val="bg1"/>
                </a:solidFill>
              </a:rPr>
              <a:t>층과 분류기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A169E-69AB-4B78-BD66-DA8A8E56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5" y="1636556"/>
            <a:ext cx="7659149" cy="4752364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53FCB083-BEC9-40AC-B20A-BABD0086B6D4}"/>
              </a:ext>
            </a:extLst>
          </p:cNvPr>
          <p:cNvSpPr/>
          <p:nvPr/>
        </p:nvSpPr>
        <p:spPr>
          <a:xfrm>
            <a:off x="-125260" y="3958296"/>
            <a:ext cx="2555310" cy="100137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3200" b="1" dirty="0">
                <a:solidFill>
                  <a:schemeClr val="bg1"/>
                </a:solidFill>
              </a:rPr>
              <a:t> 사용하기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 </a:t>
            </a:r>
            <a:r>
              <a:rPr lang="ko-KR" altLang="en-US" sz="3200" b="1" dirty="0">
                <a:solidFill>
                  <a:schemeClr val="bg1"/>
                </a:solidFill>
              </a:rPr>
              <a:t>데이터가 적을 때 유용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 </a:t>
            </a:r>
            <a:r>
              <a:rPr lang="ko-KR" altLang="en-US" sz="3200" b="1" dirty="0">
                <a:solidFill>
                  <a:schemeClr val="bg1"/>
                </a:solidFill>
              </a:rPr>
              <a:t>일반적으로 단어 출현 통계를 사용함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-</a:t>
            </a:r>
            <a:r>
              <a:rPr lang="en-US" altLang="ko-KR" sz="3200" b="1" dirty="0" err="1">
                <a:solidFill>
                  <a:schemeClr val="bg1"/>
                </a:solidFill>
              </a:rPr>
              <a:t>GloVe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51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모든 내용 적용하기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원본 텍스트에서 단어 </a:t>
            </a:r>
            <a:r>
              <a:rPr lang="ko-KR" altLang="en-US" sz="3200" b="1" dirty="0" err="1">
                <a:solidFill>
                  <a:schemeClr val="bg1"/>
                </a:solidFill>
              </a:rPr>
              <a:t>임베딩까지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</a:t>
            </a:r>
            <a:r>
              <a:rPr lang="ko-KR" altLang="en-US" sz="2800" b="1" dirty="0">
                <a:solidFill>
                  <a:schemeClr val="bg1"/>
                </a:solidFill>
              </a:rPr>
              <a:t>원본 </a:t>
            </a:r>
            <a:r>
              <a:rPr lang="en-US" altLang="ko-KR" sz="2800" b="1" dirty="0">
                <a:solidFill>
                  <a:schemeClr val="bg1"/>
                </a:solidFill>
              </a:rPr>
              <a:t>IMDB </a:t>
            </a:r>
            <a:r>
              <a:rPr lang="ko-KR" altLang="en-US" sz="2800" b="1" dirty="0">
                <a:solidFill>
                  <a:schemeClr val="bg1"/>
                </a:solidFill>
              </a:rPr>
              <a:t>텍스트 </a:t>
            </a:r>
            <a:r>
              <a:rPr lang="ko-KR" altLang="en-US" sz="2800" b="1" dirty="0" err="1">
                <a:solidFill>
                  <a:schemeClr val="bg1"/>
                </a:solidFill>
              </a:rPr>
              <a:t>내려받기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DB2BE5-76C5-4E0E-9BD6-61292C0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4" y="1926275"/>
            <a:ext cx="7493044" cy="4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73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 토큰화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E7059-82BF-4E12-AC35-71A83D58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313" y="646332"/>
            <a:ext cx="6753225" cy="6211668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9680C984-1D3E-4BF8-99E4-B5A5FA2588C7}"/>
              </a:ext>
            </a:extLst>
          </p:cNvPr>
          <p:cNvSpPr/>
          <p:nvPr/>
        </p:nvSpPr>
        <p:spPr>
          <a:xfrm>
            <a:off x="4068661" y="2472741"/>
            <a:ext cx="2541864" cy="85901"/>
          </a:xfrm>
          <a:prstGeom prst="mathMinus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내려받기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C87F5-B0D6-40A4-93A9-6C50F0009DA6}"/>
              </a:ext>
            </a:extLst>
          </p:cNvPr>
          <p:cNvSpPr txBox="1"/>
          <p:nvPr/>
        </p:nvSpPr>
        <p:spPr>
          <a:xfrm>
            <a:off x="224338" y="2246292"/>
            <a:ext cx="11982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전처리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en-US" altLang="ko-KR" sz="2400" b="1" dirty="0" err="1">
                <a:solidFill>
                  <a:schemeClr val="bg1"/>
                </a:solidFill>
              </a:rPr>
              <a:t>GloVe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단어 </a:t>
            </a:r>
            <a:r>
              <a:rPr lang="ko-KR" altLang="en-US" sz="24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400" b="1" dirty="0">
                <a:solidFill>
                  <a:schemeClr val="bg1"/>
                </a:solidFill>
              </a:rPr>
              <a:t> 파일 </a:t>
            </a:r>
            <a:r>
              <a:rPr lang="ko-KR" altLang="en-US" sz="2400" b="1" dirty="0" err="1">
                <a:solidFill>
                  <a:schemeClr val="bg1"/>
                </a:solidFill>
              </a:rPr>
              <a:t>파싱하기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C5787-C580-4169-96D6-D8A1C3EA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8" y="3200400"/>
            <a:ext cx="7355858" cy="33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4544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298827" y="758596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최대 </a:t>
            </a:r>
            <a:r>
              <a:rPr lang="ko-KR" altLang="en-US" sz="3200" b="1" dirty="0" err="1">
                <a:solidFill>
                  <a:schemeClr val="bg1"/>
                </a:solidFill>
              </a:rPr>
              <a:t>풀링</a:t>
            </a:r>
            <a:r>
              <a:rPr lang="ko-KR" altLang="en-US" sz="3200" b="1" dirty="0">
                <a:solidFill>
                  <a:schemeClr val="bg1"/>
                </a:solidFill>
              </a:rPr>
              <a:t> 연산의 문제점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C51FC-EF41-41F9-A8E9-9581365B5954}"/>
              </a:ext>
            </a:extLst>
          </p:cNvPr>
          <p:cNvSpPr txBox="1"/>
          <p:nvPr/>
        </p:nvSpPr>
        <p:spPr>
          <a:xfrm>
            <a:off x="975158" y="1873697"/>
            <a:ext cx="9947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특성의 공간적 계층 구조를 학습하는 데 도움 </a:t>
            </a:r>
            <a:r>
              <a:rPr lang="en-US" altLang="ko-KR" sz="2800" b="1" dirty="0">
                <a:solidFill>
                  <a:schemeClr val="bg1"/>
                </a:solidFill>
              </a:rPr>
              <a:t>X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</a:rPr>
              <a:t>마지막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</a:rPr>
              <a:t> 층의 특성이 전체 입력에 대한 정보를 가지고 있어야 함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6A6A2-0C96-4787-A26B-02963D13C830}"/>
              </a:ext>
            </a:extLst>
          </p:cNvPr>
          <p:cNvSpPr txBox="1"/>
          <p:nvPr/>
        </p:nvSpPr>
        <p:spPr>
          <a:xfrm>
            <a:off x="975158" y="3762829"/>
            <a:ext cx="932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최종 가중치가 너무 많아 과대적합이 발생할 수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187768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215317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행렬 준비하기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7706FE-CD12-4665-A8F3-F4993561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6" y="1575000"/>
            <a:ext cx="6805994" cy="388634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F51D83C-8DB0-4387-8586-AEE88F7CBE01}"/>
              </a:ext>
            </a:extLst>
          </p:cNvPr>
          <p:cNvSpPr/>
          <p:nvPr/>
        </p:nvSpPr>
        <p:spPr>
          <a:xfrm>
            <a:off x="3039550" y="2827090"/>
            <a:ext cx="2841133" cy="302003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B7E87-66AD-4E2B-8D56-24E173A06DA9}"/>
              </a:ext>
            </a:extLst>
          </p:cNvPr>
          <p:cNvSpPr txBox="1"/>
          <p:nvPr/>
        </p:nvSpPr>
        <p:spPr>
          <a:xfrm>
            <a:off x="5880683" y="2654925"/>
            <a:ext cx="4634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행렬의 크기 </a:t>
            </a:r>
            <a:r>
              <a:rPr lang="en-US" altLang="ko-KR" b="1" dirty="0">
                <a:solidFill>
                  <a:srgbClr val="00B050"/>
                </a:solidFill>
              </a:rPr>
              <a:t>: </a:t>
            </a:r>
            <a:r>
              <a:rPr lang="ko-KR" altLang="en-US" b="1" dirty="0">
                <a:solidFill>
                  <a:srgbClr val="00B050"/>
                </a:solidFill>
              </a:rPr>
              <a:t>단어 인덱스의 </a:t>
            </a:r>
            <a:r>
              <a:rPr lang="en-US" altLang="ko-KR" b="1" dirty="0" err="1">
                <a:solidFill>
                  <a:srgbClr val="00B050"/>
                </a:solidFill>
              </a:rPr>
              <a:t>i</a:t>
            </a:r>
            <a:r>
              <a:rPr lang="ko-KR" altLang="en-US" b="1" dirty="0">
                <a:solidFill>
                  <a:srgbClr val="00B050"/>
                </a:solidFill>
              </a:rPr>
              <a:t>번째 단어에 상응하는 </a:t>
            </a:r>
            <a:r>
              <a:rPr lang="en-US" altLang="ko-KR" b="1" dirty="0" err="1">
                <a:solidFill>
                  <a:srgbClr val="00B050"/>
                </a:solidFill>
              </a:rPr>
              <a:t>embedding_dim</a:t>
            </a:r>
            <a:r>
              <a:rPr lang="en-US" altLang="ko-KR" b="1" dirty="0">
                <a:solidFill>
                  <a:srgbClr val="00B050"/>
                </a:solidFill>
              </a:rPr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차원 벡터</a:t>
            </a:r>
          </a:p>
        </p:txBody>
      </p:sp>
    </p:spTree>
    <p:extLst>
      <p:ext uri="{BB962C8B-B14F-4D97-AF65-F5344CB8AC3E}">
        <p14:creationId xmlns:p14="http://schemas.microsoft.com/office/powerpoint/2010/main" val="25366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 정의하기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662DF-6269-49EB-BB6C-5ED1820D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3" y="1409700"/>
            <a:ext cx="6497727" cy="245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6C7A6-BC80-41F3-8459-A3150C07E325}"/>
              </a:ext>
            </a:extLst>
          </p:cNvPr>
          <p:cNvSpPr txBox="1"/>
          <p:nvPr/>
        </p:nvSpPr>
        <p:spPr>
          <a:xfrm>
            <a:off x="209724" y="40621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모델에 </a:t>
            </a:r>
            <a:r>
              <a:rPr lang="en-US" altLang="ko-KR" sz="2800" b="1" dirty="0" err="1">
                <a:solidFill>
                  <a:schemeClr val="bg1"/>
                </a:solidFill>
              </a:rPr>
              <a:t>GloVe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</a:t>
            </a:r>
            <a:r>
              <a:rPr lang="ko-KR" altLang="en-US" sz="2800" b="1" dirty="0">
                <a:solidFill>
                  <a:schemeClr val="bg1"/>
                </a:solidFill>
              </a:rPr>
              <a:t> 로드하기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572D3-DFE4-4D55-9F84-8C3574041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23" y="4790439"/>
            <a:ext cx="8220199" cy="13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621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모델 훈련과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E84AE-CE04-41AE-B5F0-F9DA0E3C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" y="1575000"/>
            <a:ext cx="7166376" cy="35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72A255-5A64-47A3-B72E-8C396C24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2" y="1784454"/>
            <a:ext cx="6486525" cy="4448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D5C03-0B0C-453A-A54D-9A337D74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142" y="1261234"/>
            <a:ext cx="7432675" cy="50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사전 훈련된 단어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임베딩을</a:t>
            </a:r>
            <a:r>
              <a:rPr lang="ko-KR" altLang="en-US" sz="2800" b="1" dirty="0">
                <a:solidFill>
                  <a:schemeClr val="bg1"/>
                </a:solidFill>
              </a:rPr>
              <a:t> 사용하지 않고 같은 모델 훈련하기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955FF-F03F-4DE8-B6F7-28669B61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" y="1668462"/>
            <a:ext cx="8428038" cy="4568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3EAC92-F365-445C-931F-ECE2A145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0" y="1728538"/>
            <a:ext cx="6286500" cy="4448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A0B5CE-5E8F-4568-BBFE-9E1407028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433887"/>
            <a:ext cx="6637337" cy="47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E99-34EE-4683-A5A0-182010A4E423}"/>
              </a:ext>
            </a:extLst>
          </p:cNvPr>
          <p:cNvSpPr txBox="1"/>
          <p:nvPr/>
        </p:nvSpPr>
        <p:spPr>
          <a:xfrm>
            <a:off x="209724" y="849056"/>
            <a:ext cx="1198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테스트 데이터 </a:t>
            </a:r>
            <a:r>
              <a:rPr lang="ko-KR" altLang="en-US" sz="2800" b="1" dirty="0" err="1">
                <a:solidFill>
                  <a:schemeClr val="bg1"/>
                </a:solidFill>
              </a:rPr>
              <a:t>토큰화하기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20B84-DD3C-45B6-9B89-1AEEF7DA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4" y="1400174"/>
            <a:ext cx="6067425" cy="52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30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순환 층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6.2.2 LSTM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과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GRU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층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LSTM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예제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r>
              <a:rPr lang="ko-KR" altLang="en-US" dirty="0">
                <a:ea typeface="맑은 고딕" pitchFamily="50" charset="-127"/>
              </a:rPr>
              <a:t>영화 리뷰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6279" y="1117106"/>
            <a:ext cx="98046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맑은 고딕" pitchFamily="50" charset="-127"/>
              </a:rPr>
              <a:t>           순환 신경망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R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ecurrent 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N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eural </a:t>
            </a:r>
            <a:r>
              <a:rPr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N</a:t>
            </a:r>
            <a:r>
              <a:rPr lang="en-US" altLang="ko-KR" sz="2800" b="1" dirty="0">
                <a:solidFill>
                  <a:schemeClr val="bg1"/>
                </a:solidFill>
                <a:ea typeface="맑은 고딕" pitchFamily="50" charset="-127"/>
              </a:rPr>
              <a:t>etwork)</a:t>
            </a:r>
          </a:p>
          <a:p>
            <a:endParaRPr lang="en-US" altLang="ko-KR" sz="28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음성인식                               언어번역                                             자율주행시스템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8" name="그림 7" descr="-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577" y="1806855"/>
            <a:ext cx="2005742" cy="1629665"/>
          </a:xfrm>
          <a:prstGeom prst="rect">
            <a:avLst/>
          </a:prstGeom>
        </p:spPr>
      </p:pic>
      <p:pic>
        <p:nvPicPr>
          <p:cNvPr id="10" name="그림 9" descr="파파고.jf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2351" y="1939214"/>
            <a:ext cx="1758461" cy="1428750"/>
          </a:xfrm>
          <a:prstGeom prst="rect">
            <a:avLst/>
          </a:prstGeom>
        </p:spPr>
      </p:pic>
      <p:pic>
        <p:nvPicPr>
          <p:cNvPr id="11" name="그림 10" descr="- (1).png"/>
          <p:cNvPicPr>
            <a:picLocks noChangeAspect="1"/>
          </p:cNvPicPr>
          <p:nvPr/>
        </p:nvPicPr>
        <p:blipFill>
          <a:blip r:embed="rId5" cstate="print">
            <a:lum bright="100000"/>
          </a:blip>
          <a:stretch>
            <a:fillRect/>
          </a:stretch>
        </p:blipFill>
        <p:spPr>
          <a:xfrm>
            <a:off x="7722975" y="1737057"/>
            <a:ext cx="1940592" cy="1576731"/>
          </a:xfrm>
          <a:prstGeom prst="rect">
            <a:avLst/>
          </a:prstGeom>
        </p:spPr>
      </p:pic>
      <p:pic>
        <p:nvPicPr>
          <p:cNvPr id="12" name="그림 11" descr="영화리뷰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2215" y="3994099"/>
            <a:ext cx="5612992" cy="2303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9170" y="753468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순환신경망 구조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64984" y="1404519"/>
            <a:ext cx="7067607" cy="267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38971" y="2348182"/>
            <a:ext cx="1521562" cy="7022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5946" y="2479853"/>
            <a:ext cx="13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순환신경망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117758" y="1667866"/>
            <a:ext cx="4502" cy="673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6773" y="1856842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출력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6107255" y="3049220"/>
            <a:ext cx="4502" cy="673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19259" y="3194304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입력</a:t>
            </a:r>
          </a:p>
        </p:txBody>
      </p:sp>
      <p:cxnSp>
        <p:nvCxnSpPr>
          <p:cNvPr id="26" name="꺾인 연결선 25"/>
          <p:cNvCxnSpPr>
            <a:stCxn id="16" idx="1"/>
            <a:endCxn id="22" idx="1"/>
          </p:cNvCxnSpPr>
          <p:nvPr/>
        </p:nvCxnSpPr>
        <p:spPr>
          <a:xfrm rot="10800000" flipH="1" flipV="1">
            <a:off x="5275946" y="2664519"/>
            <a:ext cx="843312" cy="714451"/>
          </a:xfrm>
          <a:prstGeom prst="bentConnector3">
            <a:avLst>
              <a:gd name="adj1" fmla="val -271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16333" y="2821229"/>
            <a:ext cx="110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순환연결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8970" y="4264762"/>
            <a:ext cx="721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내부에 루프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(loop)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가진 신경망의 한 종류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시퀀스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(ex: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리뷰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원소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(ex: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문장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순회하면서 지금까지 처리한 정보를 상태에 저장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사람이 문장을 읽는 것처럼 이전에 나온 것을 기억하면서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단어별로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or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한눈에 들어오는 만큼씩 처리 가능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12261" y="1602031"/>
            <a:ext cx="4330598" cy="2289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4874" y="2279907"/>
            <a:ext cx="1601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a typeface="맑은 고딕" pitchFamily="50" charset="-127"/>
              </a:rPr>
              <a:t>루프</a:t>
            </a:r>
            <a:endParaRPr lang="en-US" altLang="ko-KR" sz="2400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ea typeface="맑은 고딕" pitchFamily="50" charset="-127"/>
              </a:rPr>
              <a:t>(</a:t>
            </a:r>
            <a:r>
              <a:rPr lang="ko-KR" altLang="en-US" sz="2400" dirty="0" err="1">
                <a:solidFill>
                  <a:srgbClr val="FF0000"/>
                </a:solidFill>
                <a:ea typeface="맑은 고딕" pitchFamily="50" charset="-127"/>
              </a:rPr>
              <a:t>계속반복</a:t>
            </a:r>
            <a:r>
              <a:rPr lang="en-US" altLang="ko-KR" sz="2400" dirty="0">
                <a:solidFill>
                  <a:srgbClr val="FF0000"/>
                </a:solidFill>
                <a:ea typeface="맑은 고딕" pitchFamily="50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0241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7104" y="1176224"/>
            <a:ext cx="5477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순환신경망 </a:t>
            </a:r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(RNN)</a:t>
            </a:r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4919" y="404530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입력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7439" y="201777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출력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23483" y="4506087"/>
            <a:ext cx="966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(x)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받아 출력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(h)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만들고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 출력을 다시 입력으로 받음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그림 14" descr="rnn 그림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217" y="2081555"/>
            <a:ext cx="8347260" cy="2051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5" y="738835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6-19 RNN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정방향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계산 의사코드로 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961" y="1572769"/>
            <a:ext cx="8577599" cy="1201603"/>
          </a:xfrm>
          <a:prstGeom prst="rect">
            <a:avLst/>
          </a:prstGeom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3946" y="4222693"/>
            <a:ext cx="8594236" cy="1190557"/>
          </a:xfrm>
          <a:prstGeom prst="rect">
            <a:avLst/>
          </a:prstGeom>
          <a:ln w="57150">
            <a:noFill/>
          </a:ln>
        </p:spPr>
      </p:pic>
      <p:sp>
        <p:nvSpPr>
          <p:cNvPr id="10" name="아래쪽 화살표 9"/>
          <p:cNvSpPr/>
          <p:nvPr/>
        </p:nvSpPr>
        <p:spPr>
          <a:xfrm>
            <a:off x="5059868" y="2991917"/>
            <a:ext cx="630233" cy="965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5116" y="315285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좀 더 자세히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93290" y="4835349"/>
            <a:ext cx="6050232" cy="321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소규모 </a:t>
            </a:r>
            <a:r>
              <a:rPr lang="ko-KR" altLang="en-US" sz="48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</a:t>
            </a:r>
            <a:endParaRPr lang="en-US" altLang="ko-KR" sz="48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ko-KR" altLang="en-US" sz="48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48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작은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문제에서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타당성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내려받기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네트워크 구성하기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전처리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 증식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7" y="738835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6-21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구현한 간단한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806" y="1449587"/>
            <a:ext cx="11512061" cy="4029075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250201" y="5800955"/>
            <a:ext cx="4395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순환신경망은 </a:t>
            </a:r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루프에 불과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11264" y="4118458"/>
            <a:ext cx="5338970" cy="21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rn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3389" y="776722"/>
            <a:ext cx="7771088" cy="540014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5690101" y="1389888"/>
            <a:ext cx="585216" cy="526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330" y="1894637"/>
            <a:ext cx="10830996" cy="405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377510" y="2611528"/>
            <a:ext cx="9759601" cy="14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19006" y="2216506"/>
            <a:ext cx="819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출력 </a:t>
            </a:r>
            <a:r>
              <a:rPr lang="en-US" altLang="ko-KR" dirty="0">
                <a:ea typeface="맑은 고딕" pitchFamily="50" charset="-127"/>
              </a:rPr>
              <a:t>t-1                                  </a:t>
            </a:r>
            <a:r>
              <a:rPr lang="ko-KR" altLang="en-US" dirty="0">
                <a:ea typeface="맑은 고딕" pitchFamily="50" charset="-127"/>
              </a:rPr>
              <a:t>출력 </a:t>
            </a:r>
            <a:r>
              <a:rPr lang="en-US" altLang="ko-KR" dirty="0">
                <a:ea typeface="맑은 고딕" pitchFamily="50" charset="-127"/>
              </a:rPr>
              <a:t>t                                    </a:t>
            </a:r>
            <a:r>
              <a:rPr lang="ko-KR" altLang="en-US" dirty="0">
                <a:ea typeface="맑은 고딕" pitchFamily="50" charset="-127"/>
              </a:rPr>
              <a:t>출력</a:t>
            </a:r>
            <a:r>
              <a:rPr lang="en-US" altLang="ko-KR" dirty="0">
                <a:ea typeface="맑은 고딕" pitchFamily="50" charset="-127"/>
              </a:rPr>
              <a:t>t+1</a:t>
            </a:r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250200" y="265542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327836" y="262494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9567532" y="2616405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250201" y="2969971"/>
            <a:ext cx="2394883" cy="10972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78803" y="3174798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52586" y="3158949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731722" y="3166265"/>
            <a:ext cx="1953722" cy="13752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>
            <a:off x="6336839" y="2939491"/>
            <a:ext cx="2394883" cy="1097280"/>
          </a:xfrm>
          <a:prstGeom prst="bentConnector3">
            <a:avLst>
              <a:gd name="adj1" fmla="val 6804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131655" y="4541523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623445" y="4540304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9764103" y="4546400"/>
            <a:ext cx="0" cy="51937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403018" y="5060901"/>
            <a:ext cx="9759601" cy="14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37438" y="5177942"/>
            <a:ext cx="819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입력 </a:t>
            </a:r>
            <a:r>
              <a:rPr lang="en-US" altLang="ko-KR" dirty="0">
                <a:ea typeface="맑은 고딕" pitchFamily="50" charset="-127"/>
              </a:rPr>
              <a:t>t-1                                  </a:t>
            </a:r>
            <a:r>
              <a:rPr lang="ko-KR" altLang="en-US" dirty="0">
                <a:ea typeface="맑은 고딕" pitchFamily="50" charset="-127"/>
              </a:rPr>
              <a:t>입력 </a:t>
            </a:r>
            <a:r>
              <a:rPr lang="en-US" altLang="ko-KR" dirty="0">
                <a:ea typeface="맑은 고딕" pitchFamily="50" charset="-127"/>
              </a:rPr>
              <a:t>t                                    </a:t>
            </a:r>
            <a:r>
              <a:rPr lang="ko-KR" altLang="en-US" dirty="0">
                <a:ea typeface="맑은 고딕" pitchFamily="50" charset="-127"/>
              </a:rPr>
              <a:t>입력</a:t>
            </a:r>
            <a:r>
              <a:rPr lang="en-US" altLang="ko-KR" dirty="0">
                <a:ea typeface="맑은 고딕" pitchFamily="50" charset="-127"/>
              </a:rPr>
              <a:t>t+1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55682" y="411845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상태 </a:t>
            </a:r>
            <a:r>
              <a:rPr lang="en-US" altLang="ko-KR" dirty="0">
                <a:ea typeface="맑은 고딕" pitchFamily="50" charset="-127"/>
              </a:rPr>
              <a:t>t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8334" y="407334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a typeface="맑은 고딕" pitchFamily="50" charset="-127"/>
              </a:rPr>
              <a:t>상태 </a:t>
            </a:r>
            <a:r>
              <a:rPr lang="en-US" altLang="ko-KR" sz="1600" dirty="0">
                <a:ea typeface="맑은 고딕" pitchFamily="50" charset="-127"/>
              </a:rPr>
              <a:t>t+1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0627" y="3239417"/>
            <a:ext cx="14864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ea typeface="맑은 고딕" pitchFamily="50" charset="-127"/>
              </a:rPr>
              <a:t>Output_t</a:t>
            </a:r>
            <a:r>
              <a:rPr lang="en-US" altLang="ko-KR" sz="1600" dirty="0">
                <a:ea typeface="맑은 고딕" pitchFamily="50" charset="-127"/>
              </a:rPr>
              <a:t>=</a:t>
            </a:r>
          </a:p>
          <a:p>
            <a:r>
              <a:rPr lang="en-US" altLang="ko-KR" sz="1600" dirty="0">
                <a:ea typeface="맑은 고딕" pitchFamily="50" charset="-127"/>
              </a:rPr>
              <a:t> activation(</a:t>
            </a:r>
          </a:p>
          <a:p>
            <a:r>
              <a:rPr lang="en-US" altLang="ko-KR" sz="1600" dirty="0">
                <a:ea typeface="맑은 고딕" pitchFamily="50" charset="-127"/>
              </a:rPr>
              <a:t>    </a:t>
            </a:r>
            <a:r>
              <a:rPr lang="en-US" altLang="ko-KR" sz="1600" dirty="0" err="1">
                <a:ea typeface="맑은 고딕" pitchFamily="50" charset="-127"/>
              </a:rPr>
              <a:t>W,input_t</a:t>
            </a:r>
            <a:r>
              <a:rPr lang="en-US" altLang="ko-KR" sz="1600" dirty="0">
                <a:ea typeface="맑은 고딕" pitchFamily="50" charset="-127"/>
              </a:rPr>
              <a:t>+</a:t>
            </a:r>
          </a:p>
          <a:p>
            <a:r>
              <a:rPr lang="en-US" altLang="ko-KR" sz="1600" dirty="0">
                <a:ea typeface="맑은 고딕" pitchFamily="50" charset="-127"/>
              </a:rPr>
              <a:t>    </a:t>
            </a:r>
            <a:r>
              <a:rPr lang="en-US" altLang="ko-KR" sz="1600" dirty="0" err="1">
                <a:ea typeface="맑은 고딕" pitchFamily="50" charset="-127"/>
              </a:rPr>
              <a:t>u,state_t</a:t>
            </a:r>
            <a:r>
              <a:rPr lang="en-US" altLang="ko-KR" sz="1600" dirty="0">
                <a:ea typeface="맑은 고딕" pitchFamily="50" charset="-127"/>
              </a:rPr>
              <a:t>+</a:t>
            </a:r>
          </a:p>
          <a:p>
            <a:r>
              <a:rPr lang="en-US" altLang="ko-KR" sz="1600" dirty="0">
                <a:ea typeface="맑은 고딕" pitchFamily="50" charset="-127"/>
              </a:rPr>
              <a:t>    b)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71728" y="5948322"/>
            <a:ext cx="7709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timesteps,output_features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2D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각 타임스텝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에는 입력 시퀀스에 있는 타임스텝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0~t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까지 전체 과거에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대한 정보를 담고 있으므로 루프의 마지막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output_t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만 있으면 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100" y="71689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6.2.1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순환 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4987" y="2234552"/>
            <a:ext cx="4779971" cy="1636402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201" y="4001012"/>
            <a:ext cx="5545015" cy="1895475"/>
          </a:xfrm>
          <a:prstGeom prst="rect">
            <a:avLst/>
          </a:prstGeom>
          <a:ln w="5715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882326" y="1302106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en-US" altLang="ko-KR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을 사용하여 마지막 타임스텝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시간의 흐름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의 출력만 얻는 예제 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7886911" y="4674413"/>
            <a:ext cx="855315" cy="453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8207" y="4645152"/>
            <a:ext cx="2670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가중치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파라미터수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=(32,32)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W +</a:t>
            </a: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(42,)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크기의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b=2,080</a:t>
            </a:r>
            <a:r>
              <a:rPr lang="ko-KR" altLang="en-US" dirty="0">
                <a:ea typeface="맑은 고딕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474021" y="2289660"/>
            <a:ext cx="1107408" cy="190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6392360" y="2143354"/>
            <a:ext cx="1953720" cy="13898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95077" y="2092147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간단하게 구현한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과정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BUT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하나의 시퀀스가 아니라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다른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층과 마찬가지로 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시퀀스 배치를 처리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9867" y="6327648"/>
            <a:ext cx="620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w,b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넘파이로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구현한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에서 만든 랜덤한 가중치 행렬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3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292" y="775411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상태 시퀀스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9421" y="1272442"/>
            <a:ext cx="5545015" cy="1895475"/>
          </a:xfrm>
          <a:prstGeom prst="rect">
            <a:avLst/>
          </a:prstGeom>
          <a:ln w="571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10" y="1334783"/>
            <a:ext cx="4779971" cy="1636402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10" name="아래쪽 화살표 9"/>
          <p:cNvSpPr/>
          <p:nvPr/>
        </p:nvSpPr>
        <p:spPr>
          <a:xfrm>
            <a:off x="3475283" y="3050441"/>
            <a:ext cx="504186" cy="60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587672" y="2968754"/>
            <a:ext cx="504186" cy="607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257" y="3809968"/>
            <a:ext cx="4852685" cy="929696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5867" y="3627090"/>
            <a:ext cx="5568462" cy="1781175"/>
          </a:xfrm>
          <a:prstGeom prst="rect">
            <a:avLst/>
          </a:prstGeom>
          <a:ln w="57150"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331230" y="4272079"/>
            <a:ext cx="2241828" cy="321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 rot="16200000" flipH="1">
            <a:off x="3313224" y="4824655"/>
            <a:ext cx="702259" cy="2701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5284" y="5398618"/>
            <a:ext cx="559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상태의 시퀀스를 반환하도록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return_sequences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name=‘my _first’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처럼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Name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매개변수 사용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75649" y="3979471"/>
            <a:ext cx="261097" cy="592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6200000" flipH="1">
            <a:off x="6973405" y="4897575"/>
            <a:ext cx="1069243" cy="4156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73722" y="5822899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이름 뒤에 붙는 숫자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씩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669" y="1560876"/>
            <a:ext cx="5842437" cy="1348925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1224" y="3214112"/>
            <a:ext cx="6054456" cy="2953606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458541" y="936346"/>
            <a:ext cx="683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네트워크의 표현력을 증가시키기 위해 여러 개의 순환 층 쌓기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23521" y="1953159"/>
            <a:ext cx="2241828" cy="541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6392360" y="2143354"/>
            <a:ext cx="1953720" cy="13898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1130" y="1762962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중간 층들이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전체 출력 시퀀스를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반환하도록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5235" y="1624759"/>
            <a:ext cx="7820340" cy="3075186"/>
          </a:xfrm>
          <a:prstGeom prst="rect">
            <a:avLst/>
          </a:prstGeom>
          <a:ln w="5715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643738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IMDB(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미국의 영화 정보 모음 사이트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영화 리뷰 분류 문제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954" y="5031897"/>
            <a:ext cx="3090764" cy="1244412"/>
          </a:xfrm>
          <a:prstGeom prst="rect">
            <a:avLst/>
          </a:prstGeom>
          <a:ln w="5715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519671" y="1170432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20964" y="3942893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74447" y="4124556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3987" y="356981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크기</a:t>
            </a:r>
            <a:r>
              <a:rPr lang="en-US" altLang="ko-KR" dirty="0">
                <a:ea typeface="맑은 고딕" pitchFamily="50" charset="-127"/>
              </a:rPr>
              <a:t>: 25000,500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87338" y="406603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크기</a:t>
            </a:r>
            <a:r>
              <a:rPr lang="en-US" altLang="ko-KR" dirty="0">
                <a:ea typeface="맑은 고딕" pitchFamily="50" charset="-127"/>
              </a:rPr>
              <a:t>:25000,500</a:t>
            </a: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46306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056" y="4374907"/>
            <a:ext cx="11421235" cy="1344743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223" y="2018724"/>
            <a:ext cx="7013126" cy="2150438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458537" y="1258215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Embedding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층과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층을 사용하여 간단한 순환 네트워크 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90699" y="2567638"/>
            <a:ext cx="2331861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26176" y="2778560"/>
            <a:ext cx="1397016" cy="2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404" y="1606924"/>
            <a:ext cx="5178997" cy="4033884"/>
          </a:xfrm>
          <a:prstGeom prst="rect">
            <a:avLst/>
          </a:prstGeom>
          <a:noFill/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5770" y="1128638"/>
            <a:ext cx="5099538" cy="5610225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79103" y="797356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훈련과 검증 정확도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손실도 그래프 그리기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2333" y="2860244"/>
            <a:ext cx="493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3</a:t>
            </a:r>
            <a:r>
              <a:rPr lang="ko-KR" altLang="en-US" sz="1400" dirty="0">
                <a:ea typeface="맑은 고딕" pitchFamily="50" charset="-127"/>
              </a:rPr>
              <a:t>장 </a:t>
            </a:r>
            <a:r>
              <a:rPr lang="en-US" altLang="ko-KR" sz="1400" dirty="0">
                <a:ea typeface="맑은 고딕" pitchFamily="50" charset="-127"/>
              </a:rPr>
              <a:t>IMDB </a:t>
            </a:r>
            <a:r>
              <a:rPr lang="ko-KR" altLang="en-US" sz="1400" dirty="0">
                <a:ea typeface="맑은 고딕" pitchFamily="50" charset="-127"/>
              </a:rPr>
              <a:t>모델</a:t>
            </a:r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en-US" altLang="ko-KR" sz="1400" dirty="0" err="1">
                <a:ea typeface="맑은 고딕" pitchFamily="50" charset="-127"/>
              </a:rPr>
              <a:t>relu</a:t>
            </a:r>
            <a:r>
              <a:rPr lang="ko-KR" altLang="en-US" sz="1400" dirty="0">
                <a:ea typeface="맑은 고딕" pitchFamily="50" charset="-127"/>
              </a:rPr>
              <a:t>함수 사용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r>
              <a:rPr lang="ko-KR" altLang="en-US" sz="1400" dirty="0">
                <a:ea typeface="맑은 고딕" pitchFamily="50" charset="-127"/>
              </a:rPr>
              <a:t>보다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검증정확도가 낮음</a:t>
            </a:r>
            <a:endParaRPr lang="en-US" altLang="ko-KR" sz="1400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0300" y="5193792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ea typeface="맑은 고딕" pitchFamily="50" charset="-127"/>
              </a:rPr>
              <a:t>오버피팅</a:t>
            </a:r>
            <a:r>
              <a:rPr lang="ko-KR" altLang="en-US" sz="1400" dirty="0">
                <a:ea typeface="맑은 고딕" pitchFamily="50" charset="-127"/>
              </a:rPr>
              <a:t> 발생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과도한 훈련 때문에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검증손실이 발생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79835" y="2882191"/>
            <a:ext cx="3331230" cy="49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95708" y="5199888"/>
            <a:ext cx="2558446" cy="747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9570" y="1250900"/>
            <a:ext cx="7984878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en-US" altLang="ko-KR" sz="32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ea typeface="맑은 고딕" pitchFamily="50" charset="-127"/>
              </a:rPr>
              <a:t>성능 저하의 이유</a:t>
            </a:r>
            <a:endParaRPr lang="en-US" altLang="ko-KR" sz="32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32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전체 시퀀스 대신 순서대로 </a:t>
            </a:r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개 단어만 입력에 사용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b="1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이 텍스트처럼 긴 시퀀스를 처리하는데 부적합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단순한 구조 때문에 먼 과거의 일은 잘 기억하지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X)</a:t>
            </a: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ex)</a:t>
            </a:r>
            <a:r>
              <a:rPr lang="ko-KR" altLang="ko-KR" dirty="0">
                <a:ea typeface="맑은 고딕" pitchFamily="50" charset="-127"/>
              </a:rPr>
              <a:t> 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"I grew up in </a:t>
            </a:r>
            <a:r>
              <a:rPr lang="ko-KR" altLang="ko-KR" dirty="0">
                <a:solidFill>
                  <a:srgbClr val="FF0000"/>
                </a:solidFill>
                <a:ea typeface="맑은 고딕" pitchFamily="50" charset="-127"/>
              </a:rPr>
              <a:t>France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.. I speak fluent </a:t>
            </a:r>
            <a:r>
              <a:rPr lang="ko-KR" altLang="ko-KR" b="1" dirty="0">
                <a:solidFill>
                  <a:srgbClr val="FF0000"/>
                </a:solidFill>
                <a:ea typeface="맑은 고딕" pitchFamily="50" charset="-127"/>
              </a:rPr>
              <a:t>French</a:t>
            </a:r>
            <a:r>
              <a:rPr lang="ko-KR" altLang="ko-KR" dirty="0">
                <a:solidFill>
                  <a:schemeClr val="bg1"/>
                </a:solidFill>
                <a:ea typeface="맑은 고딕" pitchFamily="50" charset="-127"/>
              </a:rPr>
              <a:t>.“</a:t>
            </a:r>
            <a:endParaRPr lang="en-US" altLang="ko-KR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최근에 나온 정보가 어떤 언어가 나와야 한다는 것을 말해주지만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프랑스라는 맥락과 너무 멀리 있어 학습이 어려움</a:t>
            </a:r>
            <a:endParaRPr lang="ko-KR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 marL="342900" indent="-342900"/>
            <a:endParaRPr lang="en-US" altLang="ko-KR" sz="2400" dirty="0">
              <a:solidFill>
                <a:srgbClr val="FF0000"/>
              </a:solidFill>
              <a:ea typeface="맑은 고딕" pitchFamily="50" charset="-127"/>
            </a:endParaRPr>
          </a:p>
          <a:p>
            <a:pPr marL="342900" indent="-342900"/>
            <a:r>
              <a:rPr lang="en-US" altLang="ko-KR" sz="3600" dirty="0">
                <a:solidFill>
                  <a:srgbClr val="FF0000"/>
                </a:solidFill>
                <a:ea typeface="맑은 고딕" pitchFamily="50" charset="-127"/>
              </a:rPr>
              <a:t>= LSTM</a:t>
            </a:r>
            <a:r>
              <a:rPr lang="ko-KR" altLang="en-US" sz="3600" dirty="0">
                <a:solidFill>
                  <a:srgbClr val="FF0000"/>
                </a:solidFill>
                <a:ea typeface="맑은 고딕" pitchFamily="50" charset="-127"/>
              </a:rPr>
              <a:t>과 </a:t>
            </a:r>
            <a:r>
              <a:rPr lang="en-US" altLang="ko-KR" sz="3600" dirty="0">
                <a:solidFill>
                  <a:srgbClr val="FF0000"/>
                </a:solidFill>
                <a:ea typeface="맑은 고딕" pitchFamily="50" charset="-127"/>
              </a:rPr>
              <a:t>GRU</a:t>
            </a:r>
            <a:r>
              <a:rPr lang="ko-KR" altLang="en-US" sz="3600" dirty="0">
                <a:solidFill>
                  <a:srgbClr val="FF0000"/>
                </a:solidFill>
                <a:ea typeface="맑은 고딕" pitchFamily="50" charset="-127"/>
              </a:rPr>
              <a:t>층 사용</a:t>
            </a:r>
            <a:endParaRPr lang="en-US" altLang="ko-KR" sz="3600" dirty="0">
              <a:solidFill>
                <a:srgbClr val="FF0000"/>
              </a:solidFill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rnn과 lstm의 차이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333" y="1116314"/>
            <a:ext cx="7381130" cy="2575778"/>
          </a:xfrm>
          <a:prstGeom prst="rect">
            <a:avLst/>
          </a:prstGeom>
        </p:spPr>
      </p:pic>
      <p:pic>
        <p:nvPicPr>
          <p:cNvPr id="7" name="그림 6" descr="차이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8914" y="4257446"/>
            <a:ext cx="7546378" cy="2600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2859" y="62910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endParaRPr lang="ko-KR" altLang="en-US" sz="2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9967" y="381121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pic>
        <p:nvPicPr>
          <p:cNvPr id="27" name="그림 26" descr="cat.14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544" y="1717808"/>
            <a:ext cx="2572441" cy="2366160"/>
          </a:xfrm>
          <a:prstGeom prst="rect">
            <a:avLst/>
          </a:prstGeom>
        </p:spPr>
      </p:pic>
      <p:pic>
        <p:nvPicPr>
          <p:cNvPr id="28" name="그림 27" descr="merlin_160087014_de761d9a-4360-402d-a15b-ddeff775760d-articleLar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2438" y="1839454"/>
            <a:ext cx="3292575" cy="1783478"/>
          </a:xfrm>
          <a:prstGeom prst="rect">
            <a:avLst/>
          </a:prstGeom>
        </p:spPr>
      </p:pic>
      <p:pic>
        <p:nvPicPr>
          <p:cNvPr id="29" name="그림 28" descr="9399319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498409">
            <a:off x="5034571" y="1668592"/>
            <a:ext cx="3802454" cy="2058346"/>
          </a:xfrm>
          <a:prstGeom prst="rect">
            <a:avLst/>
          </a:prstGeom>
        </p:spPr>
      </p:pic>
      <p:pic>
        <p:nvPicPr>
          <p:cNvPr id="26" name="그림 25" descr="puppy-do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1651" y="1742562"/>
            <a:ext cx="3657677" cy="20103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13467" y="4264311"/>
            <a:ext cx="270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개의 고양이 이미지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1321" y="429103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개의 강아지 이미지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93415" y="1451773"/>
            <a:ext cx="9008657" cy="3328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1924" y="883388"/>
            <a:ext cx="3798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</a:rPr>
              <a:t>데이터셋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데이터 집합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85515" y="5391060"/>
            <a:ext cx="2336170" cy="120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09342" y="5357114"/>
            <a:ext cx="2336170" cy="1204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9555" y="5854760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06720" y="5825147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77705" y="4732345"/>
            <a:ext cx="6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분류</a:t>
            </a:r>
          </a:p>
        </p:txBody>
      </p:sp>
      <p:sp>
        <p:nvSpPr>
          <p:cNvPr id="44" name="아래쪽 화살표 43"/>
          <p:cNvSpPr/>
          <p:nvPr/>
        </p:nvSpPr>
        <p:spPr>
          <a:xfrm rot="19671044">
            <a:off x="6118670" y="4919412"/>
            <a:ext cx="362693" cy="66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 rot="2085404">
            <a:off x="4453659" y="4923025"/>
            <a:ext cx="362693" cy="66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9510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 descr="simplern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608" y="1704888"/>
            <a:ext cx="9300785" cy="34482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" y="636423"/>
            <a:ext cx="4560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맑은 고딕" pitchFamily="50" charset="-127"/>
              </a:rPr>
              <a:t>LSTM=</a:t>
            </a:r>
            <a:r>
              <a:rPr lang="en-US" altLang="ko-KR" sz="2000" dirty="0" err="1">
                <a:solidFill>
                  <a:schemeClr val="bg1"/>
                </a:solidFill>
                <a:ea typeface="맑은 고딕" pitchFamily="50" charset="-127"/>
              </a:rPr>
              <a:t>SimpleRNN</a:t>
            </a:r>
            <a:r>
              <a:rPr lang="ko-KR" altLang="en-US" sz="2000" dirty="0">
                <a:solidFill>
                  <a:schemeClr val="bg1"/>
                </a:solidFill>
                <a:ea typeface="맑은 고딕" pitchFamily="50" charset="-127"/>
              </a:rPr>
              <a:t>에서 이동트랙 추가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845683" y="2523744"/>
            <a:ext cx="8247043" cy="7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8705" y="2267712"/>
            <a:ext cx="643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a typeface="맑은 고딕" pitchFamily="50" charset="-127"/>
              </a:rPr>
              <a:t>C t-1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5748" y="228234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2157" y="225186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t+1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1453" y="2279908"/>
            <a:ext cx="90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이동트랙</a:t>
            </a:r>
          </a:p>
        </p:txBody>
      </p:sp>
      <p:cxnSp>
        <p:nvCxnSpPr>
          <p:cNvPr id="15" name="꺾인 연결선 14"/>
          <p:cNvCxnSpPr/>
          <p:nvPr/>
        </p:nvCxnSpPr>
        <p:spPr>
          <a:xfrm>
            <a:off x="4376504" y="2538915"/>
            <a:ext cx="1205556" cy="8699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95882" y="302117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맑은 고딕" pitchFamily="50" charset="-127"/>
              </a:rPr>
              <a:t>ct</a:t>
            </a:r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7112015" y="2515750"/>
            <a:ext cx="1205556" cy="86997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42322" y="303459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C t+1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17707" y="2326234"/>
            <a:ext cx="8562161" cy="197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2626" y="2062888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ea typeface="맑은 고딕" pitchFamily="50" charset="-127"/>
              </a:rPr>
              <a:t>Carry(</a:t>
            </a:r>
            <a:r>
              <a:rPr lang="ko-KR" altLang="en-US" sz="1000" dirty="0">
                <a:ea typeface="맑은 고딕" pitchFamily="50" charset="-127"/>
              </a:rPr>
              <a:t>이동</a:t>
            </a:r>
            <a:r>
              <a:rPr lang="en-US" altLang="ko-KR" sz="1000" dirty="0">
                <a:ea typeface="맑은 고딕" pitchFamily="50" charset="-127"/>
              </a:rPr>
              <a:t>)</a:t>
            </a:r>
            <a:endParaRPr lang="ko-KR" altLang="en-US" sz="1000" dirty="0">
              <a:ea typeface="맑은 고딕" pitchFamily="50" charset="-127"/>
            </a:endParaRPr>
          </a:p>
        </p:txBody>
      </p:sp>
      <p:cxnSp>
        <p:nvCxnSpPr>
          <p:cNvPr id="29" name="꺾인 연결선 28"/>
          <p:cNvCxnSpPr/>
          <p:nvPr/>
        </p:nvCxnSpPr>
        <p:spPr>
          <a:xfrm rot="16200000" flipH="1">
            <a:off x="729037" y="3794669"/>
            <a:ext cx="3249175" cy="74877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0897" y="595457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Forget gate                                               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현재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gate</a:t>
            </a: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얼마나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잊어버릴것인지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결정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                                                  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32" name="꺾인 연결선 31"/>
          <p:cNvCxnSpPr/>
          <p:nvPr/>
        </p:nvCxnSpPr>
        <p:spPr>
          <a:xfrm rot="16200000" flipH="1">
            <a:off x="5890239" y="4774390"/>
            <a:ext cx="1253344" cy="120944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3623845" y="1455727"/>
            <a:ext cx="1282966" cy="58887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24819" y="1258215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과거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gate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272" y="2035257"/>
            <a:ext cx="11048169" cy="2225489"/>
          </a:xfrm>
          <a:prstGeom prst="rect">
            <a:avLst/>
          </a:prstGeom>
          <a:ln w="5715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94217" y="775412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LSTM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구조의 의사코드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6215" y="2706627"/>
            <a:ext cx="306113" cy="91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87799" y="1865378"/>
            <a:ext cx="1336986" cy="80101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87809" y="1602029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자신만의 가중치 행렬을 가짐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16746" y="3891687"/>
            <a:ext cx="260196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4582692" y="4184297"/>
            <a:ext cx="1098405" cy="36575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1130" y="4411068"/>
            <a:ext cx="474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i_t,f_t,k_t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결합하여 새로운 이동상태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c_t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구함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5250" y="3825852"/>
            <a:ext cx="1224452" cy="5925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>
            <a:off x="4599197" y="3875839"/>
            <a:ext cx="1433029" cy="169469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66740" y="3839261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관련이 적은 정보를 의도적으로 삭제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43219" y="3795372"/>
            <a:ext cx="1224452" cy="5925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 rot="16200000" flipH="1">
            <a:off x="2057917" y="4507945"/>
            <a:ext cx="616915" cy="34512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9359" y="5037737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현재에 대한 정보 제공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관련이 적은 정보를 의도적으로 삭제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308" y="1901952"/>
            <a:ext cx="10522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긴 시퀀스에서 단순한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더 잘 작동하는 이유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= 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과거 정보를 나중에 다시 주입하여 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    </a:t>
            </a:r>
            <a:r>
              <a:rPr lang="ko-KR" altLang="en-US" sz="2400" b="1" dirty="0" err="1">
                <a:solidFill>
                  <a:srgbClr val="FF0000"/>
                </a:solidFill>
                <a:ea typeface="맑은 고딕" pitchFamily="50" charset="-127"/>
              </a:rPr>
              <a:t>그래디언트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 소실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문제를 해결하기 때문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103" y="1203843"/>
            <a:ext cx="4536995" cy="2939861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108" y="4173446"/>
            <a:ext cx="10041029" cy="2084708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79434" y="694944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케라스에서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LSTM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 사용하기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9543" y="1312228"/>
            <a:ext cx="4960736" cy="5285580"/>
          </a:xfrm>
          <a:prstGeom prst="rect">
            <a:avLst/>
          </a:prstGeom>
          <a:ln w="57150">
            <a:noFill/>
          </a:ln>
        </p:spPr>
      </p:pic>
      <p:sp>
        <p:nvSpPr>
          <p:cNvPr id="7" name="오른쪽 화살표 6"/>
          <p:cNvSpPr/>
          <p:nvPr/>
        </p:nvSpPr>
        <p:spPr>
          <a:xfrm>
            <a:off x="6095250" y="2355496"/>
            <a:ext cx="1125415" cy="56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5748" y="2216506"/>
            <a:ext cx="3599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88%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의 검증 정확도 달성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3% 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증가</a:t>
            </a:r>
            <a:endParaRPr lang="en-US" altLang="ko-KR" sz="2400" b="1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장 모델보다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1% </a:t>
            </a:r>
            <a:r>
              <a:rPr lang="ko-KR" altLang="en-US" sz="2400" b="1" dirty="0">
                <a:solidFill>
                  <a:srgbClr val="FF0000"/>
                </a:solidFill>
                <a:ea typeface="맑은 고딕" pitchFamily="50" charset="-127"/>
              </a:rPr>
              <a:t>증가</a:t>
            </a:r>
            <a:endParaRPr lang="en-US" altLang="ko-KR" sz="2400" b="1" dirty="0">
              <a:solidFill>
                <a:srgbClr val="FF0000"/>
              </a:solidFill>
              <a:ea typeface="맑은 고딕" pitchFamily="50" charset="-127"/>
            </a:endParaRPr>
          </a:p>
          <a:p>
            <a:endParaRPr lang="ko-KR" altLang="en-US" sz="2400" b="1" dirty="0">
              <a:solidFill>
                <a:srgbClr val="FF0000"/>
              </a:solidFill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053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LSTM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을 사용한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IMDB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문제의 훈련 정확도와 검증 정확도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1" y="630943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5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309" y="1901952"/>
            <a:ext cx="10812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ea typeface="맑은 고딕" pitchFamily="50" charset="-127"/>
              </a:rPr>
              <a:t>                      </a:t>
            </a:r>
            <a:r>
              <a:rPr lang="ko-KR" altLang="en-US" sz="4800" b="1" dirty="0">
                <a:solidFill>
                  <a:srgbClr val="00B0F0"/>
                </a:solidFill>
                <a:ea typeface="맑은 고딕" pitchFamily="50" charset="-127"/>
              </a:rPr>
              <a:t>정리</a:t>
            </a:r>
            <a:endParaRPr lang="en-US" altLang="ko-KR" sz="4800" b="1" dirty="0">
              <a:solidFill>
                <a:srgbClr val="00B0F0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무엇이고 동작하는 방법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이 무엇이고 긴 시퀀스에서 단순한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보다 더 잘 작동하는 이유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RNN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층을 사용하여 시퀀스 데이터를 처리하는 방법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801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67112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572783" y="536267"/>
            <a:ext cx="1035853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6.3 순환 신경망의 고급 사용법</a:t>
            </a:r>
            <a:endParaRPr lang="en-US" altLang="ko-KR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endParaRPr lang="ko-KR" altLang="en-US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6.3.1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기온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예측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문제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6.3.2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데이터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준비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6.3.3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상식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수준의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기준점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6.3.4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기본적인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머신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러닝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방법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6.3.5 첫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번째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신경망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6.3.6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과대적합을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감소하기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위해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드롭아웃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사용하기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6.3.7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스태킹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순환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층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6.3.8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양방향</a:t>
            </a:r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RNN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사용하기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6.3.9 </a:t>
            </a:r>
            <a:r>
              <a:rPr lang="en-US" altLang="ko-KR" sz="28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  <a:endParaRPr lang="ko-KR" altLang="en-US" sz="28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34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98755" y="2024380"/>
            <a:ext cx="11795125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순환 드롭아웃 : 순환 층에서 과대적합을 방지하기 위해 케라스에 내장되어 있는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        드롭아웃을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스태킹 순환 층 : 네트워크 표현 능력을 증가시킴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양뱡향 순환 층 : 순환 네트워크에 같은 정보를 다른 방향으로 주입하여 정확도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         를 높이고 기억을 좀 더 오래 유지시킴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37820" y="1111250"/>
            <a:ext cx="1133856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순환 신경망의 성능과 일반화 능력을 향상시키기 위한 세 가지 기술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768840" y="2244090"/>
            <a:ext cx="1946275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42만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551의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데이터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전체를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넘파이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배열로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변환.</a:t>
            </a:r>
          </a:p>
        </p:txBody>
      </p:sp>
      <p:pic>
        <p:nvPicPr>
          <p:cNvPr id="1031" name="그림 1030" descr="C:/Users/KYH/AppData/Roaming/PolarisOffice/ETemp/9332_16540776/fImage801818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" y="1120775"/>
            <a:ext cx="6735445" cy="535305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032" name="그림 1031" descr="C:/Users/KYH/AppData/Roaming/PolarisOffice/ETemp/9332_16540776/fImage31074189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5" y="1106170"/>
            <a:ext cx="2494915" cy="53479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645319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35" y="1522730"/>
            <a:ext cx="8346440" cy="308483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767205" y="5003800"/>
            <a:ext cx="77641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42만 551의 데이터 전체를 넘파이 배열로 변환.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en-US" altLang="ko-KR" dirty="0">
              <a:ea typeface="맑은 고딕" pitchFamily="50" charset="-127"/>
            </a:endParaRPr>
          </a:p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6802" y="2283833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훈련셋</a:t>
            </a:r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1816577" y="2721171"/>
            <a:ext cx="1227200" cy="99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7453" y="37962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pic>
        <p:nvPicPr>
          <p:cNvPr id="12" name="그림 11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5359056" y="2700226"/>
            <a:ext cx="1227200" cy="997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1945" y="2284555"/>
            <a:ext cx="87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검증셋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20183" y="2310557"/>
            <a:ext cx="110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테스트셋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4593" y="38099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97056" y="384972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</a:p>
        </p:txBody>
      </p:sp>
      <p:pic>
        <p:nvPicPr>
          <p:cNvPr id="19" name="그림 18" descr="photos2-512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8666853" y="2722616"/>
            <a:ext cx="1227200" cy="997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8890" y="153987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359419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2581275"/>
            <a:ext cx="3578860" cy="186690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9332_16540776/fImage20683193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40" y="869315"/>
            <a:ext cx="6912610" cy="4770120"/>
          </a:xfrm>
          <a:prstGeom prst="rect">
            <a:avLst/>
          </a:prstGeom>
          <a:noFill/>
        </p:spPr>
      </p:pic>
      <p:sp>
        <p:nvSpPr>
          <p:cNvPr id="1033" name="도형 1032"/>
          <p:cNvSpPr>
            <a:spLocks/>
          </p:cNvSpPr>
          <p:nvPr/>
        </p:nvSpPr>
        <p:spPr>
          <a:xfrm>
            <a:off x="5331460" y="5751195"/>
            <a:ext cx="585851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 전체 기간의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7114353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1351280"/>
            <a:ext cx="4906010" cy="3743960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472440" y="5367020"/>
            <a:ext cx="473456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데이터셋의 처음 10일간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4" name="도형 1033"/>
          <p:cNvSpPr>
            <a:spLocks/>
          </p:cNvSpPr>
          <p:nvPr/>
        </p:nvSpPr>
        <p:spPr>
          <a:xfrm>
            <a:off x="6501130" y="5322570"/>
            <a:ext cx="4894580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데이터셋의 처음 20일간 온도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5" name="그림 1034" descr="C:/Users/KYH/AppData/Roaming/PolarisOffice/ETemp/9332_16540776/fImage111900374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1347470"/>
            <a:ext cx="4756150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2734945"/>
            <a:ext cx="1219390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정규화를 하는 이유 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신경망에 주입할 수 있는 형태로 데이터를 전처리해야함.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데이터에 있는 각 시계열 특성은 범위가 서로 다르므로 정규화하여 비슷한 범위를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가진 작은 값으로 변환해야함.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 descr="C:/Users/KYH/AppData/Roaming/PolarisOffice/ETemp/9332_16540776/fImage5731358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029970"/>
            <a:ext cx="6976745" cy="1488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6929755" y="932179"/>
            <a:ext cx="4841240" cy="4798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data = 온도 데이터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lookback = 입력으로 사용하기 위해 거슬러 올라가는 타입스텝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delay = 타깃으로 사용할 미래의 타입스텝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min_index, max_index =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추출할 data 배열의 인덱스 범위 지정,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검증데이터, 테스트데이터 분리하는 데 사용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shuffle = 샘플을 섞을지, 시선 순서대로 추출	  할지 결정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step = 데이터를 샘플링 할 타임스텝 간격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1시간에 하나의 데이터 포인트를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추출하기 위해 6으로 표현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063236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27735"/>
            <a:ext cx="6120765" cy="534733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4259580" y="866775"/>
            <a:ext cx="2769235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5287010" y="866140"/>
            <a:ext cx="565340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lookback = 10일 전 데이터로 돌아감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step = 1시간 마다 데이터 포인트 하	 나를 샘플링함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delay = 24시간이 지난 데이터가 타깃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0313368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" y="761365"/>
            <a:ext cx="4434840" cy="5990590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2160905" y="786130"/>
            <a:ext cx="3028315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1032"/>
          <p:cNvSpPr txBox="1">
            <a:spLocks/>
          </p:cNvSpPr>
          <p:nvPr/>
        </p:nvSpPr>
        <p:spPr>
          <a:xfrm>
            <a:off x="473710" y="2054225"/>
            <a:ext cx="1232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훈련 세트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텍스트 상자 1033"/>
          <p:cNvSpPr txBox="1">
            <a:spLocks/>
          </p:cNvSpPr>
          <p:nvPr/>
        </p:nvSpPr>
        <p:spPr>
          <a:xfrm>
            <a:off x="473710" y="3429635"/>
            <a:ext cx="1232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검증 세트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텍스트 상자 1034"/>
          <p:cNvSpPr txBox="1">
            <a:spLocks/>
          </p:cNvSpPr>
          <p:nvPr/>
        </p:nvSpPr>
        <p:spPr>
          <a:xfrm>
            <a:off x="437515" y="4769485"/>
            <a:ext cx="139382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solidFill>
                  <a:schemeClr val="bg1"/>
                </a:solidFill>
                <a:latin typeface="맑은 고딕" charset="0"/>
                <a:ea typeface="맑은 고딕" charset="0"/>
              </a:rPr>
              <a:t>테스트 세트</a:t>
            </a:r>
            <a:endParaRPr lang="ko-KR" altLang="en-US" sz="1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6.3.3 상식 수준의 기준점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71755" y="1914525"/>
            <a:ext cx="1219517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Ex) 데이터셋에 클래스 A의 샘플이 90%, 클래스 B의 샘플이 10%가 있다면,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새로운 샘플은 항상 클래스 ‘A’라고 예측하는것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So, 상식 수준의 해결책은 지금으로부터 24시간 후 온도는 지금과 동일하다고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예측하는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이러한 방식은 해결책이 없는 새로운 문제를 다루어야 할 때 유용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723541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299210"/>
            <a:ext cx="5645785" cy="390398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205740" y="5452110"/>
            <a:ext cx="561276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출력된 MAE = 0.29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3" name="그림 1032" descr="C:/Users/KYH/AppData/Roaming/PolarisOffice/ETemp/9332_16540776/fImage707420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15" y="2787015"/>
            <a:ext cx="3413125" cy="926465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7743825" y="4193540"/>
            <a:ext cx="561276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결과값 2.57</a:t>
            </a:r>
          </a:p>
        </p:txBody>
      </p:sp>
      <p:sp>
        <p:nvSpPr>
          <p:cNvPr id="1035" name="도형 1034"/>
          <p:cNvSpPr>
            <a:spLocks/>
          </p:cNvSpPr>
          <p:nvPr/>
        </p:nvSpPr>
        <p:spPr>
          <a:xfrm>
            <a:off x="5936615" y="3010535"/>
            <a:ext cx="1595120" cy="64325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6.3.4 기본적인 머신 러닝 방법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3232423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" y="1763395"/>
            <a:ext cx="6864985" cy="421386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7625080" y="1765935"/>
            <a:ext cx="389255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데이터를  펼쳐서 2개의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Dense층을 통과시키는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완전 연결 네트워크</a:t>
            </a: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7597775" y="3525520"/>
            <a:ext cx="389255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전형적인 회귀 문제이므로 마지막 Dense층에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활성화 함수 X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0536427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" y="1536065"/>
            <a:ext cx="5537200" cy="420306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9332_16540776/fImage20039428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55" y="1525270"/>
            <a:ext cx="5928995" cy="42138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6.3.5 첫 번째 순환 신경망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464185" y="1758950"/>
            <a:ext cx="1037780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GRU(Gated Recurrent Unit)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LSTM과 같은 원리로 작동하지만 조금 간결하고, 계산 비용 ↓</a:t>
            </a:r>
          </a:p>
        </p:txBody>
      </p:sp>
      <p:pic>
        <p:nvPicPr>
          <p:cNvPr id="1032" name="그림 1031" descr="C:/Users/KYH/AppData/Roaming/PolarisOffice/ETemp/9332_16540776/fImage12520430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622550"/>
            <a:ext cx="6201410" cy="41490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30124" y="1498092"/>
            <a:ext cx="99207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                                &lt;</a:t>
            </a:r>
            <a:r>
              <a:rPr lang="ko-KR" altLang="en-US" sz="4000" b="1" dirty="0">
                <a:solidFill>
                  <a:schemeClr val="bg1"/>
                </a:solidFill>
                <a:ea typeface="맑은 고딕" pitchFamily="50" charset="-127"/>
              </a:rPr>
              <a:t>전략 </a:t>
            </a:r>
            <a:r>
              <a:rPr lang="en-US" altLang="ko-KR" sz="4000" b="1" dirty="0">
                <a:solidFill>
                  <a:schemeClr val="bg1"/>
                </a:solidFill>
                <a:ea typeface="맑은 고딕" pitchFamily="50" charset="-127"/>
              </a:rPr>
              <a:t>&gt;</a:t>
            </a: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2400" b="1" dirty="0">
                <a:solidFill>
                  <a:schemeClr val="accent1"/>
                </a:solidFill>
                <a:ea typeface="맑은 고딕" pitchFamily="50" charset="-127"/>
              </a:rPr>
              <a:t>“ 2000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개의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 pitchFamily="50" charset="-127"/>
              </a:rPr>
              <a:t>훈련셋에서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 작은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 pitchFamily="50" charset="-127"/>
              </a:rPr>
              <a:t>컨브넷을</a:t>
            </a:r>
            <a:r>
              <a:rPr lang="ko-KR" altLang="en-US" sz="2400" b="1" dirty="0">
                <a:solidFill>
                  <a:schemeClr val="accent1"/>
                </a:solidFill>
                <a:ea typeface="맑은 고딕" pitchFamily="50" charset="-127"/>
              </a:rPr>
              <a:t> 어떤 규제 방법도 사용하지 않고 훈련하여 기본 성능을 만들겠다 </a:t>
            </a:r>
            <a:r>
              <a:rPr lang="en-US" altLang="ko-KR" sz="2400" b="1" dirty="0">
                <a:solidFill>
                  <a:schemeClr val="accent1"/>
                </a:solidFill>
                <a:ea typeface="맑은 고딕" pitchFamily="50" charset="-127"/>
              </a:rPr>
              <a:t>“</a:t>
            </a: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정확도는 ↑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BUT 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과대적합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우려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               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데이터 증식 사용</a:t>
            </a:r>
            <a:endParaRPr lang="en-US" altLang="ko-KR" dirty="0">
              <a:solidFill>
                <a:srgbClr val="FF0000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1272114" y="4032826"/>
            <a:ext cx="778723" cy="333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2589431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538605"/>
            <a:ext cx="6426200" cy="4299585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977380" y="1520190"/>
            <a:ext cx="483743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완전 연결 네트워크에 비해 순환 네트워크가 훨쓴 좋은 성능을 내는 것을 볼 수 있음</a:t>
            </a:r>
          </a:p>
        </p:txBody>
      </p:sp>
      <p:cxnSp>
        <p:nvCxnSpPr>
          <p:cNvPr id="1033" name="도형 1032"/>
          <p:cNvCxnSpPr/>
          <p:nvPr/>
        </p:nvCxnSpPr>
        <p:spPr>
          <a:xfrm flipH="1">
            <a:off x="2780030" y="2600960"/>
            <a:ext cx="40005" cy="695960"/>
          </a:xfrm>
          <a:prstGeom prst="straightConnector1">
            <a:avLst/>
          </a:prstGeom>
          <a:ln w="76200" cap="flat" cmpd="sng">
            <a:prstDash val="solid"/>
            <a:miter lim="800000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6.3.6 과대적합을 감소하기 위해 순환 드롭아웃 사용하기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4111437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" y="1772920"/>
            <a:ext cx="6497955" cy="495871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2118995" y="3558540"/>
            <a:ext cx="2508250" cy="5721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468120" y="56045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7377438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1522730"/>
            <a:ext cx="7541260" cy="455422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8001635" y="3037205"/>
            <a:ext cx="2959100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안정적이지만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이전보다는 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나아지지 않음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6.3.7 스태킹 순환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-12065" y="1798320"/>
            <a:ext cx="12195175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과대 적합은 더 이상 없지만 성능상 병목이 있는 것 같으므로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네트워크의 용량을 늘리는 방법을 택하기 위해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층에 있는 유닛의 수를 늘리거나 층을 더 추가하는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-4445" y="3418840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Keras에서 순환 층을 쌓으려면 모든 중간층은 마지막 타임스텝 출력만 아니고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전체 시퀀스를 출력해야 함 ( return_sequence=True로 지정)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17851481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" y="995680"/>
            <a:ext cx="5721350" cy="5259705"/>
          </a:xfrm>
          <a:prstGeom prst="rect">
            <a:avLst/>
          </a:prstGeom>
          <a:noFill/>
        </p:spPr>
      </p:pic>
      <p:sp>
        <p:nvSpPr>
          <p:cNvPr id="1032" name="도형 1031"/>
          <p:cNvSpPr>
            <a:spLocks/>
          </p:cNvSpPr>
          <p:nvPr/>
        </p:nvSpPr>
        <p:spPr>
          <a:xfrm>
            <a:off x="371475" y="2247900"/>
            <a:ext cx="4970780" cy="2180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6.3.7 스태킹 순환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1116486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845" y="1879600"/>
            <a:ext cx="5832475" cy="401828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997065" y="1877695"/>
            <a:ext cx="4262120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충분한 과대적합을 만들지 못했기 때문에 검증 손실을 향상하기 위해서 층의 크기를 늘릴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층을 추가한 만큼 도움이 되지 않았으므로, 여기서는 네트워크 용량을 늘리는 것이 도움이 되지 않는다고 볼 수 있다.</a:t>
            </a:r>
          </a:p>
        </p:txBody>
      </p:sp>
      <p:sp>
        <p:nvSpPr>
          <p:cNvPr id="1033" name="도형 1032"/>
          <p:cNvSpPr>
            <a:spLocks/>
          </p:cNvSpPr>
          <p:nvPr/>
        </p:nvSpPr>
        <p:spPr>
          <a:xfrm>
            <a:off x="412750" y="6061710"/>
            <a:ext cx="5624195" cy="679450"/>
          </a:xfrm>
          <a:prstGeom prst="rect">
            <a:avLst/>
          </a:prstGeom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층을 추가하여 성능 조금 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성능향상이 크지는 않음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6.3.8 양방향 RNN 사용하기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86690" y="1937385"/>
            <a:ext cx="11707495" cy="355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RNN의 변종이며 특성 작업에서 기본 RNN보다 성능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RNN은 순서 와 시간에 민감함 =&gt; 타임스텝을 섞거나 거꾸로 하면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					      RNN이 시퀀스에서 학습표현을 완전히 바꿈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GRU나 LSTM 2가지를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각 RNN은 입력 시퀀스를 한 방향으로 처리한 후 각 표현을 합침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시퀀스를 양쪽 방향으로 처리하기 때문에 단방향RNN이 놓치는 패턴을 감지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거꾸로 뒤집힌 시퀀스로 훈련된 GRU 층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42023493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305" y="2012315"/>
            <a:ext cx="5846445" cy="401955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480810" y="1997075"/>
            <a:ext cx="5473065" cy="2400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순서를 뒤집은 GRU의 성능이 굉장히 낮음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기본적으로 GRU는 먼 과거보다 최근 내용을 잘 기억하기때문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793750"/>
            <a:ext cx="121951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거꾸로 된 시퀀스를 사용한 LSTM 훈련, 평가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9332_16540776/fImage29658515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05" y="1528445"/>
            <a:ext cx="5024120" cy="5104130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pic>
        <p:nvPicPr>
          <p:cNvPr id="1032" name="그림 1031" descr="C:/Users/KYH/AppData/Roaming/PolarisOffice/ETemp/9332_16540776/fImage329351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8460" y="3746500"/>
            <a:ext cx="7203440" cy="466089"/>
          </a:xfrm>
          <a:prstGeom prst="rect">
            <a:avLst/>
          </a:prstGeom>
          <a:noFill/>
          <a:ln w="762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6215380" y="4367530"/>
            <a:ext cx="345567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시간 순서로 훈련된 LSTM과 거의 동일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6.3.9 더 나아가서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앞서 설명한 온도 예측 문제의 성능을 향상하기 위한 방법들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스태킹한 각 순황 층의 유닛 수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RMSprop 옵티마이저가 사용한 학습률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GRU 대신 LSTM층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순환 층 위에 용량이 큰 완전 연결된 회귀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최종적으로 테스트 세트에서 확인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3174" y="1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602" y="1954477"/>
            <a:ext cx="117743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작은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데이터셋에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적용하기 위한 핵심적인 기술</a:t>
            </a:r>
            <a:endParaRPr lang="en-US" altLang="ko-KR" sz="36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처음부터 작은 모델 훈련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사전 훈련된 모델을 사용하여 특성을 추출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(90%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높은 정확도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사전 훈련된 모델을 세밀하게 튜닝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최종모델은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92%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정확도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9332_16540776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6.3 순환 신경망의 고급 사용법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70000"/>
            <a:ext cx="1219517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6.3.10 정리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새로운 문제를 해결할 때는 선택한 지표에서 상식 수준의 기준점을 설정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시간 순서가 중요한 데이터가 있다면 순환층이 적합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드롭 아웃을 사용하기 위한 매개변수(dropout 과 recurrent_dropout)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스태킹 RNN은 단일 RNN 층보다 더 강력한 표현 능력을 제공하지만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계산비용 ↑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양방향 RNN은 자연어 처리에 유용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5107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916732" y="1291277"/>
            <a:ext cx="103585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시퀀스 데이터를 위한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시퀀스 데이터를 위한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풀링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6.4.3 1D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구현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6.4.4 CNN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과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RNN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을 연결하여 긴 시퀀스를 처리하기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7775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특징이 시퀀스 처리와 깊게 관련되어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합성곱을</a:t>
            </a:r>
            <a:r>
              <a:rPr lang="ko-KR" altLang="en-US" sz="2500" b="1" dirty="0">
                <a:solidFill>
                  <a:schemeClr val="bg1"/>
                </a:solidFill>
              </a:rPr>
              <a:t> 통해 시퀀스 처리를 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계산비용이 저렴하다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대신하여 빠르게 처리할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>
                <a:solidFill>
                  <a:schemeClr val="bg1"/>
                </a:solidFill>
              </a:rPr>
              <a:t>팽창된 커널</a:t>
            </a:r>
            <a:r>
              <a:rPr lang="ko-KR" altLang="en-US" sz="2500" b="1" dirty="0">
                <a:solidFill>
                  <a:schemeClr val="bg1"/>
                </a:solidFill>
              </a:rPr>
              <a:t>과 함께 사용된다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1" y="4770536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r>
              <a:rPr lang="ko-KR" altLang="en-US" sz="2000" b="1" dirty="0">
                <a:solidFill>
                  <a:schemeClr val="bg1"/>
                </a:solidFill>
              </a:rPr>
              <a:t>팽창된 커널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입력을 건너뛰면서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합성곱하는</a:t>
            </a:r>
            <a:r>
              <a:rPr lang="ko-KR" altLang="en-US" sz="2000" b="1" dirty="0">
                <a:solidFill>
                  <a:schemeClr val="bg1"/>
                </a:solidFill>
              </a:rPr>
              <a:t> 것</a:t>
            </a:r>
            <a:endParaRPr lang="en-US" altLang="ko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72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팽창된 커널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입력을 건너뛰면서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합성곱하는</a:t>
            </a:r>
            <a:r>
              <a:rPr lang="ko-KR" altLang="en-US" sz="2500" b="1" dirty="0">
                <a:solidFill>
                  <a:schemeClr val="bg1"/>
                </a:solidFill>
              </a:rPr>
              <a:t>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AB5E62-8440-40AE-8F19-E818545A41F1}"/>
              </a:ext>
            </a:extLst>
          </p:cNvPr>
          <p:cNvSpPr txBox="1"/>
          <p:nvPr/>
        </p:nvSpPr>
        <p:spPr>
          <a:xfrm>
            <a:off x="2" y="1500411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   일반 커널 </a:t>
            </a:r>
            <a:r>
              <a:rPr lang="en-US" altLang="ko-KR" sz="2500" b="1" dirty="0">
                <a:solidFill>
                  <a:schemeClr val="bg1"/>
                </a:solidFill>
              </a:rPr>
              <a:t>vs </a:t>
            </a:r>
            <a:r>
              <a:rPr lang="ko-KR" altLang="en-US" sz="2500" b="1" dirty="0">
                <a:solidFill>
                  <a:schemeClr val="bg1"/>
                </a:solidFill>
              </a:rPr>
              <a:t>팽창된 커널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352AC3-A94F-459C-9F23-75D74A66B77F}"/>
              </a:ext>
            </a:extLst>
          </p:cNvPr>
          <p:cNvSpPr/>
          <p:nvPr/>
        </p:nvSpPr>
        <p:spPr>
          <a:xfrm>
            <a:off x="5822302" y="5043486"/>
            <a:ext cx="914400" cy="9144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2D6D14-B9F0-4BC0-ABB3-8A157864D318}"/>
              </a:ext>
            </a:extLst>
          </p:cNvPr>
          <p:cNvGrpSpPr/>
          <p:nvPr/>
        </p:nvGrpSpPr>
        <p:grpSpPr>
          <a:xfrm>
            <a:off x="737121" y="2369879"/>
            <a:ext cx="10717754" cy="3629027"/>
            <a:chOff x="737121" y="2369879"/>
            <a:chExt cx="10717754" cy="362902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A502549-9C9A-4A36-A4C7-499A0031A74A}"/>
                </a:ext>
              </a:extLst>
            </p:cNvPr>
            <p:cNvGrpSpPr/>
            <p:nvPr/>
          </p:nvGrpSpPr>
          <p:grpSpPr>
            <a:xfrm>
              <a:off x="737121" y="2369880"/>
              <a:ext cx="10717754" cy="3629026"/>
              <a:chOff x="904871" y="2598032"/>
              <a:chExt cx="10717754" cy="3629026"/>
            </a:xfrm>
          </p:grpSpPr>
          <p:pic>
            <p:nvPicPr>
              <p:cNvPr id="3074" name="Picture 2" descr="합성곱 gif 이미지 검색결과&quot;">
                <a:extLst>
                  <a:ext uri="{FF2B5EF4-FFF2-40B4-BE49-F238E27FC236}">
                    <a16:creationId xmlns:a16="http://schemas.microsoft.com/office/drawing/2014/main" id="{16159A7C-B495-444F-96BB-0C740CB721AF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7875" y="2598033"/>
                <a:ext cx="7524750" cy="362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합성곱 gif 이미지 검색결과&quot;">
                <a:extLst>
                  <a:ext uri="{FF2B5EF4-FFF2-40B4-BE49-F238E27FC236}">
                    <a16:creationId xmlns:a16="http://schemas.microsoft.com/office/drawing/2014/main" id="{5DA329BF-0584-4C64-A862-2B5E8B3097F4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871" y="2598032"/>
                <a:ext cx="3193004" cy="3629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05A9D0A-CCBB-4D3D-BC51-CA0146510827}"/>
                </a:ext>
              </a:extLst>
            </p:cNvPr>
            <p:cNvCxnSpPr>
              <a:stCxn id="3074" idx="0"/>
              <a:endCxn id="3074" idx="2"/>
            </p:cNvCxnSpPr>
            <p:nvPr/>
          </p:nvCxnSpPr>
          <p:spPr>
            <a:xfrm>
              <a:off x="7692500" y="2369881"/>
              <a:ext cx="0" cy="36290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6E4799-235C-415E-A66A-F2794FCE8B20}"/>
                </a:ext>
              </a:extLst>
            </p:cNvPr>
            <p:cNvSpPr/>
            <p:nvPr/>
          </p:nvSpPr>
          <p:spPr>
            <a:xfrm>
              <a:off x="737121" y="2369879"/>
              <a:ext cx="10717754" cy="362902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6144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6.4.1 </a:t>
            </a:r>
            <a:r>
              <a:rPr lang="ko-KR" altLang="en-US" sz="2500" b="1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이해하기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-2" y="1738938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입력 시퀀스에서 시간 축으로 패치를 추출하여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 타임스텝을 만든다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13FBFF-38FD-41D2-91A0-EC5874749E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224" y="1579530"/>
            <a:ext cx="4266662" cy="285361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D3FD9-6A87-4762-816C-56418E986A50}"/>
              </a:ext>
            </a:extLst>
          </p:cNvPr>
          <p:cNvSpPr txBox="1"/>
          <p:nvPr/>
        </p:nvSpPr>
        <p:spPr>
          <a:xfrm>
            <a:off x="-2" y="3006339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전체 입력을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일부분씩</a:t>
            </a:r>
            <a:r>
              <a:rPr lang="ko-KR" altLang="en-US" sz="2500" b="1" dirty="0">
                <a:solidFill>
                  <a:schemeClr val="bg1"/>
                </a:solidFill>
              </a:rPr>
              <a:t> 떼어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합성곱한다는</a:t>
            </a:r>
            <a:r>
              <a:rPr lang="ko-KR" altLang="en-US" sz="2500" b="1" dirty="0">
                <a:solidFill>
                  <a:schemeClr val="bg1"/>
                </a:solidFill>
              </a:rPr>
              <a:t> 의미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3F95-C104-4430-A8CA-0A94DAFA015D}"/>
              </a:ext>
            </a:extLst>
          </p:cNvPr>
          <p:cNvSpPr txBox="1"/>
          <p:nvPr/>
        </p:nvSpPr>
        <p:spPr>
          <a:xfrm>
            <a:off x="0" y="5278470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합성곱층은</a:t>
            </a:r>
            <a:r>
              <a:rPr lang="ko-KR" altLang="en-US" sz="2500" b="1" dirty="0">
                <a:solidFill>
                  <a:schemeClr val="bg1"/>
                </a:solidFill>
              </a:rPr>
              <a:t> 특정 위치에서 학습한 패턴을 다른 위치에서 인식할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6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6.4.2 </a:t>
            </a:r>
            <a:r>
              <a:rPr lang="ko-KR" altLang="en-US" sz="2500" b="1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83934" y="1484514"/>
            <a:ext cx="7008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연산은 </a:t>
            </a:r>
            <a:r>
              <a:rPr lang="en-US" altLang="ko-KR" sz="2500" b="1" dirty="0">
                <a:solidFill>
                  <a:schemeClr val="bg1"/>
                </a:solidFill>
              </a:rPr>
              <a:t>2D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연산과 동일하다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입력에서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>
                <a:solidFill>
                  <a:schemeClr val="bg1"/>
                </a:solidFill>
              </a:rPr>
              <a:t>패치를 추출하고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풀링을</a:t>
            </a:r>
            <a:r>
              <a:rPr lang="ko-KR" altLang="en-US" sz="2500" b="1" dirty="0">
                <a:solidFill>
                  <a:schemeClr val="bg1"/>
                </a:solidFill>
              </a:rPr>
              <a:t> 통해 출력한다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102" name="Picture 6" descr="max pooling 1d 이미지 검색결과&quot;">
            <a:extLst>
              <a:ext uri="{FF2B5EF4-FFF2-40B4-BE49-F238E27FC236}">
                <a16:creationId xmlns:a16="http://schemas.microsoft.com/office/drawing/2014/main" id="{7639D33D-ADA6-4CF0-917B-1B735B905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02"/>
          <a:stretch/>
        </p:blipFill>
        <p:spPr bwMode="auto">
          <a:xfrm>
            <a:off x="173395" y="1498793"/>
            <a:ext cx="4837144" cy="371700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E384D4-C3B4-4B58-B4E3-94FCC797966B}"/>
              </a:ext>
            </a:extLst>
          </p:cNvPr>
          <p:cNvSpPr txBox="1"/>
          <p:nvPr/>
        </p:nvSpPr>
        <p:spPr>
          <a:xfrm>
            <a:off x="5183932" y="3744870"/>
            <a:ext cx="7008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입력의 길이를 줄이기 위해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722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감성분류문제 데이터 로드 및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6473150" y="1557072"/>
            <a:ext cx="57188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데이터를 로드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Pad_sequences</a:t>
            </a:r>
            <a:r>
              <a:rPr lang="ko-KR" altLang="en-US" sz="2500" b="1" dirty="0">
                <a:solidFill>
                  <a:schemeClr val="bg1"/>
                </a:solidFill>
              </a:rPr>
              <a:t>는 길이를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일정하게 맞추기 위해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합성곱의</a:t>
            </a:r>
            <a:r>
              <a:rPr lang="ko-KR" altLang="en-US" sz="2500" b="1" dirty="0">
                <a:solidFill>
                  <a:schemeClr val="bg1"/>
                </a:solidFill>
              </a:rPr>
              <a:t> 패딩과 같은 의미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EEBEA3-16D2-461F-AF7D-905192D4B1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15" y="1557072"/>
            <a:ext cx="6342520" cy="392025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B991DB-1729-4184-A871-BA7F722833C6}"/>
              </a:ext>
            </a:extLst>
          </p:cNvPr>
          <p:cNvSpPr/>
          <p:nvPr/>
        </p:nvSpPr>
        <p:spPr>
          <a:xfrm>
            <a:off x="121300" y="3661680"/>
            <a:ext cx="4152121" cy="34115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93073-EE79-46D9-926C-0F02D172834C}"/>
              </a:ext>
            </a:extLst>
          </p:cNvPr>
          <p:cNvSpPr/>
          <p:nvPr/>
        </p:nvSpPr>
        <p:spPr>
          <a:xfrm>
            <a:off x="132924" y="2808964"/>
            <a:ext cx="5565406" cy="20482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98488" y="1557072"/>
            <a:ext cx="6993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Conv1D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en-US" altLang="ko-KR" sz="2500" b="1" dirty="0">
                <a:solidFill>
                  <a:schemeClr val="bg1"/>
                </a:solidFill>
              </a:rPr>
              <a:t>Maxpooling1D</a:t>
            </a:r>
            <a:r>
              <a:rPr lang="ko-KR" altLang="en-US" sz="2500" b="1" dirty="0">
                <a:solidFill>
                  <a:schemeClr val="bg1"/>
                </a:solidFill>
              </a:rPr>
              <a:t>층을 쌓는다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Flatten</a:t>
            </a:r>
            <a:r>
              <a:rPr lang="ko-KR" altLang="en-US" sz="2500" b="1" dirty="0">
                <a:solidFill>
                  <a:schemeClr val="bg1"/>
                </a:solidFill>
              </a:rPr>
              <a:t>층이나 전역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풀링층으로</a:t>
            </a:r>
            <a:r>
              <a:rPr lang="ko-KR" altLang="en-US" sz="2500" b="1" dirty="0">
                <a:solidFill>
                  <a:schemeClr val="bg1"/>
                </a:solidFill>
              </a:rPr>
              <a:t> 마친다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BF7CF-9200-4F0D-87CB-DFF31887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47451"/>
          <a:stretch/>
        </p:blipFill>
        <p:spPr>
          <a:xfrm>
            <a:off x="242596" y="1557072"/>
            <a:ext cx="4955891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27FC68-B6FB-4F24-9B4C-9039E0033185}"/>
              </a:ext>
            </a:extLst>
          </p:cNvPr>
          <p:cNvSpPr/>
          <p:nvPr/>
        </p:nvSpPr>
        <p:spPr>
          <a:xfrm>
            <a:off x="317240" y="2621902"/>
            <a:ext cx="4562669" cy="651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1563B7-0E7F-4D7C-A795-75CE29470320}"/>
              </a:ext>
            </a:extLst>
          </p:cNvPr>
          <p:cNvCxnSpPr/>
          <p:nvPr/>
        </p:nvCxnSpPr>
        <p:spPr>
          <a:xfrm>
            <a:off x="317240" y="3429000"/>
            <a:ext cx="17634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7BF5A9E9-B3AB-4B70-8892-04763DBEC96D}"/>
              </a:ext>
            </a:extLst>
          </p:cNvPr>
          <p:cNvSpPr/>
          <p:nvPr/>
        </p:nvSpPr>
        <p:spPr>
          <a:xfrm>
            <a:off x="2144813" y="2600325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A1F574-8C81-4822-83DB-E071E849F1BD}"/>
              </a:ext>
            </a:extLst>
          </p:cNvPr>
          <p:cNvSpPr/>
          <p:nvPr/>
        </p:nvSpPr>
        <p:spPr>
          <a:xfrm>
            <a:off x="2144813" y="2936875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E2415-85E5-408C-938C-E724CD5D09B0}"/>
              </a:ext>
            </a:extLst>
          </p:cNvPr>
          <p:cNvSpPr txBox="1"/>
          <p:nvPr/>
        </p:nvSpPr>
        <p:spPr>
          <a:xfrm>
            <a:off x="5198490" y="2292877"/>
            <a:ext cx="69935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분류나 회귀를 위해 </a:t>
            </a:r>
            <a:r>
              <a:rPr lang="en-US" altLang="ko-KR" sz="2500" b="1" dirty="0">
                <a:solidFill>
                  <a:schemeClr val="bg1"/>
                </a:solidFill>
              </a:rPr>
              <a:t>Dense </a:t>
            </a:r>
            <a:r>
              <a:rPr lang="ko-KR" altLang="en-US" sz="2500" b="1" dirty="0">
                <a:solidFill>
                  <a:schemeClr val="bg1"/>
                </a:solidFill>
              </a:rPr>
              <a:t>층을 추가한다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F5C1FC-7D81-4FB1-9ACC-6A71F905A76E}"/>
              </a:ext>
            </a:extLst>
          </p:cNvPr>
          <p:cNvSpPr txBox="1"/>
          <p:nvPr/>
        </p:nvSpPr>
        <p:spPr>
          <a:xfrm>
            <a:off x="5198487" y="2672239"/>
            <a:ext cx="699351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4.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 크기는 </a:t>
            </a:r>
            <a:r>
              <a:rPr lang="en-US" altLang="ko-KR" sz="2500" b="1" dirty="0">
                <a:solidFill>
                  <a:schemeClr val="bg1"/>
                </a:solidFill>
              </a:rPr>
              <a:t>7 </a:t>
            </a:r>
            <a:r>
              <a:rPr lang="ko-KR" altLang="en-US" sz="2500" b="1" dirty="0">
                <a:solidFill>
                  <a:schemeClr val="bg1"/>
                </a:solidFill>
              </a:rPr>
              <a:t>또는 </a:t>
            </a:r>
            <a:r>
              <a:rPr lang="en-US" altLang="ko-KR" sz="2500" b="1" dirty="0">
                <a:solidFill>
                  <a:schemeClr val="bg1"/>
                </a:solidFill>
              </a:rPr>
              <a:t>9</a:t>
            </a:r>
            <a:r>
              <a:rPr lang="ko-KR" altLang="en-US" sz="2500" b="1" dirty="0">
                <a:solidFill>
                  <a:schemeClr val="bg1"/>
                </a:solidFill>
              </a:rPr>
              <a:t>로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왜 이렇게 크게 설정하나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 크기가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일 때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2D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윈도우는 </a:t>
            </a:r>
            <a:r>
              <a:rPr lang="en-US" altLang="ko-KR" sz="2500" b="1" dirty="0">
                <a:solidFill>
                  <a:schemeClr val="bg1"/>
                </a:solidFill>
              </a:rPr>
              <a:t>3 x 3 = 9(</a:t>
            </a:r>
            <a:r>
              <a:rPr lang="ko-KR" altLang="en-US" sz="2500" b="1" dirty="0">
                <a:solidFill>
                  <a:schemeClr val="bg1"/>
                </a:solidFill>
              </a:rPr>
              <a:t>가지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특성 고려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윈도우는 </a:t>
            </a:r>
            <a:r>
              <a:rPr lang="en-US" altLang="ko-KR" sz="2500" b="1" dirty="0">
                <a:solidFill>
                  <a:schemeClr val="bg1"/>
                </a:solidFill>
              </a:rPr>
              <a:t>3(</a:t>
            </a:r>
            <a:r>
              <a:rPr lang="ko-KR" altLang="en-US" sz="2500" b="1" dirty="0">
                <a:solidFill>
                  <a:schemeClr val="bg1"/>
                </a:solidFill>
              </a:rPr>
              <a:t>가지</a:t>
            </a:r>
            <a:r>
              <a:rPr lang="en-US" altLang="ko-KR" sz="2500" b="1" dirty="0">
                <a:solidFill>
                  <a:schemeClr val="bg1"/>
                </a:solidFill>
              </a:rPr>
              <a:t>) </a:t>
            </a:r>
            <a:r>
              <a:rPr lang="ko-KR" altLang="en-US" sz="2500" b="1" dirty="0">
                <a:solidFill>
                  <a:schemeClr val="bg1"/>
                </a:solidFill>
              </a:rPr>
              <a:t>특성 고려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따라서 크기가 </a:t>
            </a:r>
            <a:r>
              <a:rPr lang="en-US" altLang="ko-KR" sz="2500" b="1" dirty="0">
                <a:solidFill>
                  <a:schemeClr val="bg1"/>
                </a:solidFill>
              </a:rPr>
              <a:t>7</a:t>
            </a:r>
            <a:r>
              <a:rPr lang="ko-KR" altLang="en-US" sz="2500" b="1" dirty="0">
                <a:solidFill>
                  <a:schemeClr val="bg1"/>
                </a:solidFill>
              </a:rPr>
              <a:t>이나 </a:t>
            </a:r>
            <a:r>
              <a:rPr lang="en-US" altLang="ko-KR" sz="2500" b="1" dirty="0">
                <a:solidFill>
                  <a:schemeClr val="bg1"/>
                </a:solidFill>
              </a:rPr>
              <a:t>9</a:t>
            </a:r>
            <a:r>
              <a:rPr lang="ko-KR" altLang="en-US" sz="2500" b="1" dirty="0">
                <a:solidFill>
                  <a:schemeClr val="bg1"/>
                </a:solidFill>
              </a:rPr>
              <a:t>의 윈도우를 사용가능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7" grpId="0" animBg="1"/>
      <p:bldP spid="19" grpId="0" animBg="1"/>
      <p:bldP spid="20" grpId="0"/>
      <p:bldP spid="2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5198490" y="4727634"/>
            <a:ext cx="6993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풀링의</a:t>
            </a:r>
            <a:r>
              <a:rPr lang="ko-KR" altLang="en-US" sz="2500" b="1" dirty="0">
                <a:solidFill>
                  <a:schemeClr val="bg1"/>
                </a:solidFill>
              </a:rPr>
              <a:t> 크기가 </a:t>
            </a:r>
            <a:r>
              <a:rPr lang="en-US" altLang="ko-KR" sz="2500" b="1" dirty="0">
                <a:solidFill>
                  <a:schemeClr val="bg1"/>
                </a:solidFill>
              </a:rPr>
              <a:t>5</a:t>
            </a:r>
            <a:r>
              <a:rPr lang="ko-KR" altLang="en-US" sz="2500" b="1" dirty="0">
                <a:solidFill>
                  <a:schemeClr val="bg1"/>
                </a:solidFill>
              </a:rPr>
              <a:t>이므로 </a:t>
            </a:r>
            <a:r>
              <a:rPr lang="en-US" altLang="ko-KR" sz="2500" b="1" dirty="0">
                <a:solidFill>
                  <a:schemeClr val="bg1"/>
                </a:solidFill>
              </a:rPr>
              <a:t>1/5</a:t>
            </a:r>
            <a:r>
              <a:rPr lang="ko-KR" altLang="en-US" sz="2500" b="1" dirty="0">
                <a:solidFill>
                  <a:schemeClr val="bg1"/>
                </a:solidFill>
              </a:rPr>
              <a:t>씩 줄어든다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일부 차이가 나는 것은 패딩을 하지 않았기 때문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BF7CF-9200-4F0D-87CB-DFF31887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47451"/>
          <a:stretch/>
        </p:blipFill>
        <p:spPr>
          <a:xfrm>
            <a:off x="242596" y="1557072"/>
            <a:ext cx="4955891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27FC68-B6FB-4F24-9B4C-9039E0033185}"/>
              </a:ext>
            </a:extLst>
          </p:cNvPr>
          <p:cNvSpPr/>
          <p:nvPr/>
        </p:nvSpPr>
        <p:spPr>
          <a:xfrm>
            <a:off x="241040" y="2621902"/>
            <a:ext cx="3464185" cy="651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A1F574-8C81-4822-83DB-E071E849F1BD}"/>
              </a:ext>
            </a:extLst>
          </p:cNvPr>
          <p:cNvSpPr/>
          <p:nvPr/>
        </p:nvSpPr>
        <p:spPr>
          <a:xfrm>
            <a:off x="2272575" y="2764844"/>
            <a:ext cx="201904" cy="20190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E2415-85E5-408C-938C-E724CD5D09B0}"/>
              </a:ext>
            </a:extLst>
          </p:cNvPr>
          <p:cNvSpPr txBox="1"/>
          <p:nvPr/>
        </p:nvSpPr>
        <p:spPr>
          <a:xfrm>
            <a:off x="5199215" y="5749650"/>
            <a:ext cx="6993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GlobalMaxPooling1D</a:t>
            </a:r>
            <a:r>
              <a:rPr lang="ko-KR" altLang="en-US" sz="2500" b="1" dirty="0">
                <a:solidFill>
                  <a:schemeClr val="bg1"/>
                </a:solidFill>
              </a:rPr>
              <a:t>는 여러 개의 벡터 중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가장 큰 벡터를 골라 반환한다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5550E-D09A-475F-884B-3BAC25A496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44" y="1557072"/>
            <a:ext cx="4429743" cy="30103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9CAEF8-FAB6-4C40-ABCC-4F31F5713888}"/>
              </a:ext>
            </a:extLst>
          </p:cNvPr>
          <p:cNvSpPr/>
          <p:nvPr/>
        </p:nvSpPr>
        <p:spPr>
          <a:xfrm>
            <a:off x="5611290" y="2261162"/>
            <a:ext cx="4429743" cy="12728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BF5A9E9-B3AB-4B70-8892-04763DBEC96D}"/>
              </a:ext>
            </a:extLst>
          </p:cNvPr>
          <p:cNvSpPr/>
          <p:nvPr/>
        </p:nvSpPr>
        <p:spPr>
          <a:xfrm rot="535200">
            <a:off x="7989068" y="2248445"/>
            <a:ext cx="328639" cy="565918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77463B-D592-482C-BDE8-842C14FA07C3}"/>
              </a:ext>
            </a:extLst>
          </p:cNvPr>
          <p:cNvSpPr/>
          <p:nvPr/>
        </p:nvSpPr>
        <p:spPr>
          <a:xfrm rot="5400000">
            <a:off x="7696270" y="2623178"/>
            <a:ext cx="697546" cy="1124124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6F4488-DCFE-4C39-BF81-C1603133AA40}"/>
              </a:ext>
            </a:extLst>
          </p:cNvPr>
          <p:cNvSpPr/>
          <p:nvPr/>
        </p:nvSpPr>
        <p:spPr>
          <a:xfrm>
            <a:off x="1370875" y="3062854"/>
            <a:ext cx="1543776" cy="264766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9" grpId="0" animBg="1"/>
      <p:bldP spid="20" grpId="0"/>
      <p:bldP spid="15" grpId="0" animBg="1"/>
      <p:bldP spid="17" grpId="0" animBg="1"/>
      <p:bldP spid="18" grpId="0" animBg="1"/>
      <p:bldP spid="22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1494830" y="5319041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훈련과 검증 모두 </a:t>
            </a:r>
            <a:r>
              <a:rPr lang="en-US" altLang="ko-KR" sz="2500" b="1" dirty="0">
                <a:solidFill>
                  <a:schemeClr val="bg1"/>
                </a:solidFill>
              </a:rPr>
              <a:t>6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en-US" altLang="ko-KR" sz="2500" b="1" dirty="0">
                <a:solidFill>
                  <a:schemeClr val="bg1"/>
                </a:solidFill>
              </a:rPr>
              <a:t>Epoch</a:t>
            </a:r>
            <a:r>
              <a:rPr lang="ko-KR" altLang="en-US" sz="2500" b="1" dirty="0">
                <a:solidFill>
                  <a:schemeClr val="bg1"/>
                </a:solidFill>
              </a:rPr>
              <a:t>에서 </a:t>
            </a:r>
            <a:r>
              <a:rPr lang="ko-KR" altLang="en-US" sz="2500" b="1" dirty="0">
                <a:solidFill>
                  <a:srgbClr val="00B050"/>
                </a:solidFill>
              </a:rPr>
              <a:t>정확도의 정점</a:t>
            </a:r>
            <a:r>
              <a:rPr lang="ko-KR" altLang="en-US" sz="2500" b="1" dirty="0">
                <a:solidFill>
                  <a:schemeClr val="bg1"/>
                </a:solidFill>
              </a:rPr>
              <a:t>을 찍는다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259F94-B726-4EAA-A78C-6A098FC704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4831" y="1796617"/>
            <a:ext cx="8497486" cy="3534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053BF-F275-4E19-9A22-1E8237B89F0C}"/>
              </a:ext>
            </a:extLst>
          </p:cNvPr>
          <p:cNvSpPr txBox="1"/>
          <p:nvPr/>
        </p:nvSpPr>
        <p:spPr>
          <a:xfrm>
            <a:off x="5604679" y="1435180"/>
            <a:ext cx="1901021" cy="389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훈련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손실     정확도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0A8-58E1-4377-8342-B70F5227C4F7}"/>
              </a:ext>
            </a:extLst>
          </p:cNvPr>
          <p:cNvSpPr txBox="1"/>
          <p:nvPr/>
        </p:nvSpPr>
        <p:spPr>
          <a:xfrm>
            <a:off x="7572376" y="1435180"/>
            <a:ext cx="2419942" cy="389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검증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   손실      정확도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101DEF-6141-4185-8CC0-606CCAE0E1D8}"/>
              </a:ext>
            </a:extLst>
          </p:cNvPr>
          <p:cNvSpPr/>
          <p:nvPr/>
        </p:nvSpPr>
        <p:spPr>
          <a:xfrm>
            <a:off x="1494831" y="3657601"/>
            <a:ext cx="8497485" cy="3428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F8FAD-8AAD-42F0-A838-FD7BD8542091}"/>
              </a:ext>
            </a:extLst>
          </p:cNvPr>
          <p:cNvSpPr/>
          <p:nvPr/>
        </p:nvSpPr>
        <p:spPr>
          <a:xfrm>
            <a:off x="8886825" y="4019550"/>
            <a:ext cx="1105490" cy="131133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A5939-D0FE-463C-B58D-ED85B5B513AE}"/>
              </a:ext>
            </a:extLst>
          </p:cNvPr>
          <p:cNvSpPr txBox="1"/>
          <p:nvPr/>
        </p:nvSpPr>
        <p:spPr>
          <a:xfrm>
            <a:off x="1494830" y="5970259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그러나 이후 </a:t>
            </a:r>
            <a:r>
              <a:rPr lang="ko-KR" altLang="en-US" sz="2500" b="1" dirty="0">
                <a:solidFill>
                  <a:schemeClr val="accent2"/>
                </a:solidFill>
              </a:rPr>
              <a:t>훈련과 검증 정확도</a:t>
            </a:r>
            <a:r>
              <a:rPr lang="ko-KR" altLang="en-US" sz="2500" b="1" dirty="0">
                <a:solidFill>
                  <a:schemeClr val="bg1"/>
                </a:solidFill>
              </a:rPr>
              <a:t> 모두 불안정한 모습을 보이고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EFB0DC-C587-4F77-9EB5-3A75A13DB391}"/>
              </a:ext>
            </a:extLst>
          </p:cNvPr>
          <p:cNvSpPr/>
          <p:nvPr/>
        </p:nvSpPr>
        <p:spPr>
          <a:xfrm>
            <a:off x="6610351" y="4019550"/>
            <a:ext cx="895350" cy="131133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5D7C9-321D-4690-9E13-1EBF364CE083}"/>
              </a:ext>
            </a:extLst>
          </p:cNvPr>
          <p:cNvSpPr txBox="1"/>
          <p:nvPr/>
        </p:nvSpPr>
        <p:spPr>
          <a:xfrm>
            <a:off x="1494830" y="6380946"/>
            <a:ext cx="9597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7030A0"/>
                </a:solidFill>
              </a:rPr>
              <a:t>검증 손실</a:t>
            </a:r>
            <a:r>
              <a:rPr lang="ko-KR" altLang="en-US" sz="2500" b="1" dirty="0">
                <a:solidFill>
                  <a:schemeClr val="bg1"/>
                </a:solidFill>
              </a:rPr>
              <a:t>은 다시 증가하며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DFBB3F-4D42-437F-9B26-D982FB7D2D18}"/>
              </a:ext>
            </a:extLst>
          </p:cNvPr>
          <p:cNvSpPr/>
          <p:nvPr/>
        </p:nvSpPr>
        <p:spPr>
          <a:xfrm>
            <a:off x="7577729" y="4009592"/>
            <a:ext cx="1242419" cy="131133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1" grpId="0" animBg="1"/>
      <p:bldP spid="5" grpId="0" animBg="1"/>
      <p:bldP spid="15" grpId="0" animBg="1"/>
      <p:bldP spid="16" grpId="0"/>
      <p:bldP spid="17" grpId="0" animBg="1"/>
      <p:bldP spid="18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5314" y="1993480"/>
            <a:ext cx="723730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맑은 고딕" pitchFamily="50" charset="-127"/>
              </a:rPr>
              <a:t>     </a:t>
            </a:r>
            <a:r>
              <a:rPr lang="ko-KR" altLang="en-US" sz="3600" b="1" dirty="0" err="1">
                <a:solidFill>
                  <a:schemeClr val="bg1"/>
                </a:solidFill>
                <a:ea typeface="맑은 고딕" pitchFamily="50" charset="-127"/>
              </a:rPr>
              <a:t>컨브넷을</a:t>
            </a:r>
            <a:r>
              <a:rPr lang="ko-KR" altLang="en-US" sz="3600" b="1" dirty="0">
                <a:solidFill>
                  <a:schemeClr val="bg1"/>
                </a:solidFill>
                <a:ea typeface="맑은 고딕" pitchFamily="50" charset="-127"/>
              </a:rPr>
              <a:t> 사용하는 것의 목적</a:t>
            </a:r>
            <a:endParaRPr lang="en-US" altLang="ko-KR" sz="36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작은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데이터셋으로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높은 정확도 끌어내기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EX)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여기에서는 흐릿하게 나온 고양이 사진도 고양이로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분류되어야함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6.4.3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구현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IMDB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훈련하고 평가하기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4133257" y="1823733"/>
            <a:ext cx="805874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훈련과 검증 모두 </a:t>
            </a:r>
            <a:r>
              <a:rPr lang="en-US" altLang="ko-KR" sz="2500" b="1" dirty="0">
                <a:solidFill>
                  <a:schemeClr val="bg1"/>
                </a:solidFill>
              </a:rPr>
              <a:t>6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en-US" altLang="ko-KR" sz="2500" b="1" dirty="0">
                <a:solidFill>
                  <a:schemeClr val="bg1"/>
                </a:solidFill>
              </a:rPr>
              <a:t>Epoch</a:t>
            </a:r>
            <a:r>
              <a:rPr lang="ko-KR" altLang="en-US" sz="2500" b="1" dirty="0">
                <a:solidFill>
                  <a:schemeClr val="bg1"/>
                </a:solidFill>
              </a:rPr>
              <a:t>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rgbClr val="00B050"/>
                </a:solidFill>
              </a:rPr>
              <a:t>정확도의 정점</a:t>
            </a:r>
            <a:r>
              <a:rPr lang="ko-KR" altLang="en-US" sz="2500" b="1" dirty="0">
                <a:solidFill>
                  <a:schemeClr val="bg1"/>
                </a:solidFill>
              </a:rPr>
              <a:t>을 찍는다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그러나 이후 </a:t>
            </a:r>
            <a:r>
              <a:rPr lang="ko-KR" altLang="en-US" sz="2500" b="1" dirty="0">
                <a:solidFill>
                  <a:schemeClr val="accent2"/>
                </a:solidFill>
              </a:rPr>
              <a:t>훈련과 검증 정확도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모두 불안정한 모습을 보이고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endParaRPr lang="en-US" altLang="ko-KR" sz="2500" b="1" dirty="0">
              <a:solidFill>
                <a:srgbClr val="7030A0"/>
              </a:solidFill>
            </a:endParaRPr>
          </a:p>
          <a:p>
            <a:r>
              <a:rPr lang="ko-KR" altLang="en-US" sz="2500" b="1" dirty="0">
                <a:solidFill>
                  <a:srgbClr val="7030A0"/>
                </a:solidFill>
              </a:rPr>
              <a:t>검증 손실</a:t>
            </a:r>
            <a:r>
              <a:rPr lang="ko-KR" altLang="en-US" sz="2500" b="1" dirty="0">
                <a:solidFill>
                  <a:schemeClr val="bg1"/>
                </a:solidFill>
              </a:rPr>
              <a:t>은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E87F75-9630-49D5-84F4-2500987FAF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253" y="1821504"/>
            <a:ext cx="3277197" cy="462580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6578E6B-50E7-4791-B514-06AC9A191A74}"/>
              </a:ext>
            </a:extLst>
          </p:cNvPr>
          <p:cNvSpPr/>
          <p:nvPr/>
        </p:nvSpPr>
        <p:spPr>
          <a:xfrm>
            <a:off x="2415052" y="2000250"/>
            <a:ext cx="359239" cy="35923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65E0D9-1623-4C55-B4F6-4FBC5419F42F}"/>
              </a:ext>
            </a:extLst>
          </p:cNvPr>
          <p:cNvSpPr/>
          <p:nvPr/>
        </p:nvSpPr>
        <p:spPr>
          <a:xfrm rot="914463">
            <a:off x="2733096" y="2026859"/>
            <a:ext cx="1197998" cy="54339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EFC826E-7FFA-424E-AA22-7A2E1086D974}"/>
              </a:ext>
            </a:extLst>
          </p:cNvPr>
          <p:cNvSpPr/>
          <p:nvPr/>
        </p:nvSpPr>
        <p:spPr>
          <a:xfrm rot="21099577">
            <a:off x="2359947" y="5394571"/>
            <a:ext cx="1503264" cy="34532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1E3B5-8D2B-4B7E-9948-851160EE365A}"/>
              </a:ext>
            </a:extLst>
          </p:cNvPr>
          <p:cNvSpPr txBox="1"/>
          <p:nvPr/>
        </p:nvSpPr>
        <p:spPr>
          <a:xfrm>
            <a:off x="4133257" y="5256500"/>
            <a:ext cx="8058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-&gt; RNN</a:t>
            </a:r>
            <a:r>
              <a:rPr lang="ko-KR" altLang="en-US" sz="2500" b="1" dirty="0">
                <a:solidFill>
                  <a:schemeClr val="bg1"/>
                </a:solidFill>
              </a:rPr>
              <a:t>보다 </a:t>
            </a:r>
            <a:r>
              <a:rPr lang="ko-KR" altLang="en-US" sz="2500" b="1" dirty="0" err="1">
                <a:solidFill>
                  <a:schemeClr val="bg1"/>
                </a:solidFill>
              </a:rPr>
              <a:t>검증정확도는</a:t>
            </a:r>
            <a:r>
              <a:rPr lang="ko-KR" altLang="en-US" sz="2500" b="1" dirty="0">
                <a:solidFill>
                  <a:schemeClr val="bg1"/>
                </a:solidFill>
              </a:rPr>
              <a:t> 낮지만 빠르고 경제적이다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0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20" grpId="0" animBg="1"/>
      <p:bldP spid="21" grpId="0" animBg="1"/>
      <p:bldP spid="2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413062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왜 연결할까</a:t>
            </a:r>
            <a:r>
              <a:rPr lang="en-US" altLang="ko-KR" sz="25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입력 패치를 독립적으로 처리하기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타임스텝의 순서에 민감하지 않다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CNN</a:t>
            </a:r>
            <a:r>
              <a:rPr lang="ko-KR" altLang="en-US" sz="2500" b="1" dirty="0">
                <a:solidFill>
                  <a:schemeClr val="bg1"/>
                </a:solidFill>
              </a:rPr>
              <a:t>은 시간순서에 민감하지 않다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따라서 시간순서에 민감한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과 연결한다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-1" y="4980560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   CNN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b="1" dirty="0">
                <a:solidFill>
                  <a:schemeClr val="bg1"/>
                </a:solidFill>
              </a:rPr>
              <a:t> 신경망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속도와 경량함의 이득을 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 RNN : </a:t>
            </a:r>
            <a:r>
              <a:rPr lang="ko-KR" altLang="en-US" sz="2000" b="1" dirty="0">
                <a:solidFill>
                  <a:schemeClr val="bg1"/>
                </a:solidFill>
              </a:rPr>
              <a:t>순환 신경망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순서 감지 능력의 이득을 본다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19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 </a:t>
            </a:r>
            <a:r>
              <a:rPr lang="ko-KR" altLang="en-US" sz="2500" b="1" dirty="0">
                <a:solidFill>
                  <a:schemeClr val="bg1"/>
                </a:solidFill>
              </a:rPr>
              <a:t>결합하기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4952999" y="2020922"/>
            <a:ext cx="72389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AEC9"/>
                </a:solidFill>
              </a:rPr>
              <a:t>1D</a:t>
            </a:r>
            <a:r>
              <a:rPr lang="ko-KR" altLang="en-US" sz="2500" b="1" dirty="0" err="1">
                <a:solidFill>
                  <a:srgbClr val="FFAEC9"/>
                </a:solidFill>
              </a:rPr>
              <a:t>컨브넷</a:t>
            </a:r>
            <a:r>
              <a:rPr lang="ko-KR" altLang="en-US" sz="2500" b="1" dirty="0" err="1">
                <a:solidFill>
                  <a:schemeClr val="bg1"/>
                </a:solidFill>
              </a:rPr>
              <a:t>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rgbClr val="7092BE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이전에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단계로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RNN</a:t>
            </a:r>
            <a:r>
              <a:rPr lang="ko-KR" altLang="en-US" sz="2500" b="1" dirty="0">
                <a:solidFill>
                  <a:schemeClr val="bg1"/>
                </a:solidFill>
              </a:rPr>
              <a:t>에서 데이터를 </a:t>
            </a:r>
            <a:r>
              <a:rPr lang="en-US" altLang="ko-KR" sz="2500" b="1" dirty="0">
                <a:solidFill>
                  <a:schemeClr val="bg1"/>
                </a:solidFill>
              </a:rPr>
              <a:t>1D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컨브넷으로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rgbClr val="FFC90E"/>
                </a:solidFill>
              </a:rPr>
              <a:t>가공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4952998" y="6027003"/>
            <a:ext cx="723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65650-455C-4D4D-B28F-F9CD76009B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712" y="1836969"/>
            <a:ext cx="4219575" cy="46767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14338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2123658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온도 예측 문제는 순서에 민감한 문제이다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u="sng" dirty="0">
                <a:solidFill>
                  <a:schemeClr val="bg1"/>
                </a:solidFill>
              </a:rPr>
              <a:t>CNN</a:t>
            </a:r>
            <a:r>
              <a:rPr lang="ko-KR" altLang="en-US" sz="2500" b="1" u="sng" dirty="0">
                <a:solidFill>
                  <a:schemeClr val="bg1"/>
                </a:solidFill>
              </a:rPr>
              <a:t>만 사용한 결과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en-US" altLang="ko-KR" sz="2500" b="1" u="sng" dirty="0">
                <a:solidFill>
                  <a:schemeClr val="bg1"/>
                </a:solidFill>
              </a:rPr>
              <a:t>CNN</a:t>
            </a:r>
            <a:r>
              <a:rPr lang="ko-KR" altLang="en-US" sz="2500" b="1" u="sng" dirty="0">
                <a:solidFill>
                  <a:schemeClr val="bg1"/>
                </a:solidFill>
              </a:rPr>
              <a:t>과 </a:t>
            </a:r>
            <a:r>
              <a:rPr lang="en-US" altLang="ko-KR" sz="2500" b="1" u="sng" dirty="0">
                <a:solidFill>
                  <a:schemeClr val="bg1"/>
                </a:solidFill>
              </a:rPr>
              <a:t>RNN</a:t>
            </a:r>
            <a:r>
              <a:rPr lang="ko-KR" altLang="en-US" sz="2500" b="1" u="sng" dirty="0">
                <a:solidFill>
                  <a:schemeClr val="bg1"/>
                </a:solidFill>
              </a:rPr>
              <a:t>을 연결한 결과를</a:t>
            </a:r>
            <a:r>
              <a:rPr lang="en-US" altLang="ko-KR" sz="2500" b="1" u="sng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비교하기 좋다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163EB-61B4-48E5-910A-3C85D015E10D}"/>
              </a:ext>
            </a:extLst>
          </p:cNvPr>
          <p:cNvSpPr txBox="1"/>
          <p:nvPr/>
        </p:nvSpPr>
        <p:spPr>
          <a:xfrm>
            <a:off x="2" y="5826948"/>
            <a:ext cx="12191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예나 데이터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온도 예측 문제를 의미한다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5133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15848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CNN vs CNN</a:t>
            </a:r>
            <a:r>
              <a:rPr lang="ko-KR" altLang="en-US" sz="2500" b="1" dirty="0">
                <a:solidFill>
                  <a:schemeClr val="bg1"/>
                </a:solidFill>
              </a:rPr>
              <a:t>과</a:t>
            </a:r>
            <a:r>
              <a:rPr lang="en-US" altLang="ko-KR" sz="2500" b="1" dirty="0">
                <a:solidFill>
                  <a:schemeClr val="bg1"/>
                </a:solidFill>
              </a:rPr>
              <a:t> RNN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DBEF5-6821-4BB2-9774-980F48A1B3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2674" y="2346791"/>
            <a:ext cx="5659328" cy="42386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6A27BD-65C7-4336-B692-6DC934FEAD5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673" y="2346790"/>
            <a:ext cx="5659328" cy="425335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2F4501-959F-4134-BBE6-08F044AD0401}"/>
              </a:ext>
            </a:extLst>
          </p:cNvPr>
          <p:cNvSpPr/>
          <p:nvPr/>
        </p:nvSpPr>
        <p:spPr>
          <a:xfrm>
            <a:off x="251673" y="2398771"/>
            <a:ext cx="11570329" cy="1668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9A1BC-5400-4450-A069-B286D65B1C11}"/>
              </a:ext>
            </a:extLst>
          </p:cNvPr>
          <p:cNvSpPr/>
          <p:nvPr/>
        </p:nvSpPr>
        <p:spPr>
          <a:xfrm>
            <a:off x="251674" y="4067175"/>
            <a:ext cx="5659328" cy="80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6BBDC-58E8-4116-8E86-32FBD68A4509}"/>
              </a:ext>
            </a:extLst>
          </p:cNvPr>
          <p:cNvSpPr/>
          <p:nvPr/>
        </p:nvSpPr>
        <p:spPr>
          <a:xfrm>
            <a:off x="6162673" y="4068655"/>
            <a:ext cx="5659328" cy="408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FDD3C-C4E8-4060-AFF6-56476C8D4525}"/>
              </a:ext>
            </a:extLst>
          </p:cNvPr>
          <p:cNvSpPr txBox="1"/>
          <p:nvPr/>
        </p:nvSpPr>
        <p:spPr>
          <a:xfrm>
            <a:off x="2" y="6120590"/>
            <a:ext cx="12191998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</a:t>
            </a:r>
            <a:r>
              <a:rPr lang="en-US" altLang="ko-KR" sz="2000" b="1" dirty="0">
                <a:solidFill>
                  <a:schemeClr val="bg1"/>
                </a:solidFill>
              </a:rPr>
              <a:t>MAE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평균 절대 오차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모든 오차 절댓값들의 평균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여기서는 </a:t>
            </a:r>
            <a:r>
              <a:rPr lang="en-US" altLang="ko-KR" sz="2000" b="1" dirty="0">
                <a:solidFill>
                  <a:schemeClr val="bg1"/>
                </a:solidFill>
              </a:rPr>
              <a:t>loss</a:t>
            </a:r>
            <a:r>
              <a:rPr lang="ko-KR" altLang="en-US" sz="2000" b="1" dirty="0">
                <a:solidFill>
                  <a:schemeClr val="bg1"/>
                </a:solidFill>
              </a:rPr>
              <a:t>값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02108B-B56B-4C89-8EDD-DD65A0D06F6B}"/>
              </a:ext>
            </a:extLst>
          </p:cNvPr>
          <p:cNvCxnSpPr/>
          <p:nvPr/>
        </p:nvCxnSpPr>
        <p:spPr>
          <a:xfrm>
            <a:off x="3267075" y="5476875"/>
            <a:ext cx="88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ADDE3B-A10C-4839-94D7-8C0F7961A333}"/>
              </a:ext>
            </a:extLst>
          </p:cNvPr>
          <p:cNvCxnSpPr/>
          <p:nvPr/>
        </p:nvCxnSpPr>
        <p:spPr>
          <a:xfrm>
            <a:off x="9163050" y="5476875"/>
            <a:ext cx="885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6.4.4 CNN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을 연결하여 긴 시퀀스를 처리하기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온도 예측 문제를 통해 비교하기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15848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</a:rPr>
              <a:t>CNN vs CNN</a:t>
            </a:r>
            <a:r>
              <a:rPr lang="ko-KR" altLang="en-US" sz="2500" b="1" dirty="0">
                <a:solidFill>
                  <a:schemeClr val="bg1"/>
                </a:solidFill>
              </a:rPr>
              <a:t>과</a:t>
            </a:r>
            <a:r>
              <a:rPr lang="en-US" altLang="ko-KR" sz="2500" b="1" dirty="0">
                <a:solidFill>
                  <a:schemeClr val="bg1"/>
                </a:solidFill>
              </a:rPr>
              <a:t> RNN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BD99B6-5F8B-483D-86B8-6DBB881F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6" y="2365839"/>
            <a:ext cx="5347886" cy="3531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BCA9E5-B013-45F7-BD99-2428EFC1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60" y="2346790"/>
            <a:ext cx="5347886" cy="35316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8DB491C-2152-455F-B56F-30443E6CA0FF}"/>
              </a:ext>
            </a:extLst>
          </p:cNvPr>
          <p:cNvSpPr/>
          <p:nvPr/>
        </p:nvSpPr>
        <p:spPr>
          <a:xfrm>
            <a:off x="374054" y="3095625"/>
            <a:ext cx="477054" cy="477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CE9196-F5E5-4368-96A8-01512A3F48C2}"/>
              </a:ext>
            </a:extLst>
          </p:cNvPr>
          <p:cNvCxnSpPr/>
          <p:nvPr/>
        </p:nvCxnSpPr>
        <p:spPr>
          <a:xfrm>
            <a:off x="933450" y="3095625"/>
            <a:ext cx="1285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A56A62-7E95-42C6-8563-B01FFFE6AB36}"/>
              </a:ext>
            </a:extLst>
          </p:cNvPr>
          <p:cNvSpPr/>
          <p:nvPr/>
        </p:nvSpPr>
        <p:spPr>
          <a:xfrm>
            <a:off x="-3" y="1492716"/>
            <a:ext cx="6096003" cy="440474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검증 </a:t>
            </a:r>
            <a:r>
              <a:rPr lang="en-US" altLang="ko-KR" sz="2500" b="1" dirty="0"/>
              <a:t>MAE(</a:t>
            </a:r>
            <a:r>
              <a:rPr lang="ko-KR" altLang="en-US" sz="2500" b="1" dirty="0"/>
              <a:t>검증손실</a:t>
            </a:r>
            <a:r>
              <a:rPr lang="en-US" altLang="ko-KR" sz="2500" b="1" dirty="0"/>
              <a:t>) =</a:t>
            </a:r>
            <a:r>
              <a:rPr lang="ko-KR" altLang="en-US" sz="2500" b="1" dirty="0"/>
              <a:t> 약 </a:t>
            </a:r>
            <a:r>
              <a:rPr lang="en-US" altLang="ko-KR" sz="2500" b="1" dirty="0"/>
              <a:t>0.40</a:t>
            </a:r>
          </a:p>
          <a:p>
            <a:pPr algn="ctr"/>
            <a:r>
              <a:rPr lang="ko-KR" altLang="en-US" sz="2500" b="1" dirty="0"/>
              <a:t>작은 </a:t>
            </a:r>
            <a:r>
              <a:rPr lang="ko-KR" altLang="en-US" sz="2500" b="1" dirty="0" err="1"/>
              <a:t>컨브넷을</a:t>
            </a:r>
            <a:r>
              <a:rPr lang="ko-KR" altLang="en-US" sz="2500" b="1" dirty="0"/>
              <a:t> 사용해서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상식 수준의 기준점을 넘지 못 했다</a:t>
            </a:r>
            <a:r>
              <a:rPr lang="en-US" altLang="ko-KR" sz="2500" b="1" dirty="0"/>
              <a:t>.</a:t>
            </a:r>
          </a:p>
          <a:p>
            <a:pPr algn="ctr"/>
            <a:r>
              <a:rPr lang="ko-KR" altLang="en-US" sz="2500" b="1" dirty="0" err="1"/>
              <a:t>컨브넷이</a:t>
            </a:r>
            <a:r>
              <a:rPr lang="ko-KR" altLang="en-US" sz="2500" b="1" dirty="0"/>
              <a:t> 시간을 고려하지 않기 때문이다</a:t>
            </a:r>
            <a:r>
              <a:rPr lang="en-US" altLang="ko-KR" sz="2500" b="1" dirty="0"/>
              <a:t>.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 err="1"/>
              <a:t>컨브넷은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IMDB </a:t>
            </a:r>
            <a:r>
              <a:rPr lang="ko-KR" altLang="en-US" sz="2500" b="1" dirty="0"/>
              <a:t>데이터에서는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문제가 되지 않는다</a:t>
            </a:r>
            <a:r>
              <a:rPr lang="en-US" altLang="ko-KR" sz="2500" b="1" dirty="0"/>
              <a:t>.</a:t>
            </a:r>
          </a:p>
          <a:p>
            <a:pPr algn="ctr"/>
            <a:r>
              <a:rPr lang="ko-KR" altLang="en-US" sz="2500" b="1" dirty="0"/>
              <a:t>긍정 또는 부정은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시간과 무관하기 때문이다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158538-2928-4D13-8B1B-52F670B813BF}"/>
              </a:ext>
            </a:extLst>
          </p:cNvPr>
          <p:cNvSpPr/>
          <p:nvPr/>
        </p:nvSpPr>
        <p:spPr>
          <a:xfrm>
            <a:off x="6470055" y="3950273"/>
            <a:ext cx="477054" cy="477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E31E39-A14C-428C-8930-5E1C20BA7091}"/>
              </a:ext>
            </a:extLst>
          </p:cNvPr>
          <p:cNvCxnSpPr/>
          <p:nvPr/>
        </p:nvCxnSpPr>
        <p:spPr>
          <a:xfrm>
            <a:off x="10296525" y="3054680"/>
            <a:ext cx="1285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B5A702-A1CA-4166-AA38-AC05DD9534CF}"/>
              </a:ext>
            </a:extLst>
          </p:cNvPr>
          <p:cNvSpPr/>
          <p:nvPr/>
        </p:nvSpPr>
        <p:spPr>
          <a:xfrm>
            <a:off x="6095997" y="1492720"/>
            <a:ext cx="6096003" cy="440474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검증 손실로 비교해 보면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규제가 있는 </a:t>
            </a:r>
            <a:r>
              <a:rPr lang="en-US" altLang="ko-KR" sz="2500" b="1" dirty="0"/>
              <a:t>GRU </a:t>
            </a:r>
            <a:r>
              <a:rPr lang="ko-KR" altLang="en-US" sz="2500" b="1" dirty="0"/>
              <a:t>모델만큼 좋지는 않다</a:t>
            </a:r>
            <a:r>
              <a:rPr lang="en-US" altLang="ko-KR" sz="2500" b="1" dirty="0"/>
              <a:t>. 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/>
              <a:t>하지만 훨씬 빠르기 때문에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데이터를 두 배 더 많이 처리할 수 있다</a:t>
            </a:r>
            <a:r>
              <a:rPr lang="en-US" altLang="ko-KR" sz="2500" b="1" dirty="0"/>
              <a:t>. </a:t>
            </a:r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/>
              <a:t>여기서는 큰 도움이 안 되었지만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다른 데이터셋에서는 중요할 수 있습니다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2CE23-CE26-4909-BB77-04C9BEDAD57E}"/>
              </a:ext>
            </a:extLst>
          </p:cNvPr>
          <p:cNvSpPr txBox="1"/>
          <p:nvPr/>
        </p:nvSpPr>
        <p:spPr>
          <a:xfrm>
            <a:off x="2" y="6120590"/>
            <a:ext cx="12191998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   </a:t>
            </a:r>
            <a:r>
              <a:rPr lang="en-US" altLang="ko-KR" sz="2000" b="1" dirty="0">
                <a:solidFill>
                  <a:schemeClr val="bg1"/>
                </a:solidFill>
              </a:rPr>
              <a:t>MAE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</a:rPr>
              <a:t> 평균 절대 오차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모든 오차 절댓값들의 평균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여기서는 </a:t>
            </a:r>
            <a:r>
              <a:rPr lang="en-US" altLang="ko-KR" sz="2000" b="1" dirty="0">
                <a:solidFill>
                  <a:schemeClr val="bg1"/>
                </a:solidFill>
              </a:rPr>
              <a:t>loss</a:t>
            </a:r>
            <a:r>
              <a:rPr lang="ko-KR" altLang="en-US" sz="2000" b="1" dirty="0">
                <a:solidFill>
                  <a:schemeClr val="bg1"/>
                </a:solidFill>
              </a:rPr>
              <a:t>값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0" grpId="0" animBg="1"/>
      <p:bldP spid="1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6.4.5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77470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2D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2D</a:t>
            </a:r>
            <a:r>
              <a:rPr lang="ko-KR" altLang="en-US" sz="2500" b="1" dirty="0">
                <a:solidFill>
                  <a:schemeClr val="bg1"/>
                </a:solidFill>
              </a:rPr>
              <a:t>공간의 시각적 패턴을 잘 처리한다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시간에 따른 </a:t>
            </a:r>
            <a:r>
              <a:rPr lang="ko-KR" altLang="en-US" sz="2500" b="1" u="sng" dirty="0">
                <a:solidFill>
                  <a:srgbClr val="FF0000"/>
                </a:solidFill>
              </a:rPr>
              <a:t>패턴도 잘 처리한다</a:t>
            </a:r>
            <a:r>
              <a:rPr lang="en-US" altLang="ko-KR" sz="2500" b="1" u="sng" dirty="0">
                <a:solidFill>
                  <a:srgbClr val="FF0000"/>
                </a:solidFill>
              </a:rPr>
              <a:t>.</a:t>
            </a:r>
            <a:r>
              <a:rPr lang="en-US" altLang="ko-KR" sz="2500" b="1" dirty="0">
                <a:solidFill>
                  <a:schemeClr val="bg1"/>
                </a:solidFill>
              </a:rPr>
              <a:t> 2D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구성이 비슷하다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구성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Conv1D </a:t>
            </a:r>
            <a:r>
              <a:rPr lang="ko-KR" altLang="en-US" sz="2500" b="1" dirty="0">
                <a:solidFill>
                  <a:schemeClr val="bg1"/>
                </a:solidFill>
              </a:rPr>
              <a:t>층 </a:t>
            </a:r>
            <a:r>
              <a:rPr lang="en-US" altLang="ko-KR" sz="2500" b="1" dirty="0">
                <a:solidFill>
                  <a:schemeClr val="bg1"/>
                </a:solidFill>
              </a:rPr>
              <a:t>- Max-Pooling1D </a:t>
            </a:r>
            <a:r>
              <a:rPr lang="ko-KR" altLang="en-US" sz="2500" b="1" dirty="0">
                <a:solidFill>
                  <a:schemeClr val="bg1"/>
                </a:solidFill>
              </a:rPr>
              <a:t>층 </a:t>
            </a:r>
            <a:r>
              <a:rPr lang="en-US" altLang="ko-KR" sz="2500" b="1" dirty="0">
                <a:solidFill>
                  <a:schemeClr val="bg1"/>
                </a:solidFill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</a:rPr>
              <a:t>전역 </a:t>
            </a:r>
            <a:r>
              <a:rPr lang="ko-KR" altLang="en-US" sz="25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500" b="1" dirty="0">
                <a:solidFill>
                  <a:schemeClr val="bg1"/>
                </a:solidFill>
              </a:rPr>
              <a:t> 연산 </a:t>
            </a:r>
            <a:r>
              <a:rPr lang="en-US" altLang="ko-KR" sz="2500" b="1" dirty="0">
                <a:solidFill>
                  <a:schemeClr val="bg1"/>
                </a:solidFill>
              </a:rPr>
              <a:t>or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Flatten </a:t>
            </a:r>
            <a:r>
              <a:rPr lang="ko-KR" altLang="en-US" sz="2500" b="1" dirty="0">
                <a:solidFill>
                  <a:schemeClr val="bg1"/>
                </a:solidFill>
              </a:rPr>
              <a:t>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특정 자연어 처리 같은 일부 문제에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RNN</a:t>
            </a:r>
            <a:r>
              <a:rPr lang="ko-KR" altLang="en-US" sz="2500" b="1" dirty="0">
                <a:solidFill>
                  <a:schemeClr val="bg1"/>
                </a:solidFill>
              </a:rPr>
              <a:t>을 대신할 수 있는 </a:t>
            </a:r>
            <a:r>
              <a:rPr lang="ko-KR" altLang="en-US" sz="2500" b="1" u="sng" dirty="0">
                <a:solidFill>
                  <a:srgbClr val="FF0000"/>
                </a:solidFill>
              </a:rPr>
              <a:t>빠른 모델</a:t>
            </a:r>
            <a:r>
              <a:rPr lang="ko-KR" altLang="en-US" sz="2500" b="1" dirty="0">
                <a:solidFill>
                  <a:schemeClr val="bg1"/>
                </a:solidFill>
              </a:rPr>
              <a:t>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RNN</a:t>
            </a:r>
            <a:r>
              <a:rPr lang="ko-KR" altLang="en-US" sz="2500" b="1" dirty="0">
                <a:solidFill>
                  <a:schemeClr val="bg1"/>
                </a:solidFill>
              </a:rPr>
              <a:t>은 계산 비용이 많다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  <a:r>
              <a:rPr lang="en-US" altLang="ko-KR" sz="2500" b="1" u="sng" dirty="0">
                <a:solidFill>
                  <a:srgbClr val="0070C0"/>
                </a:solidFill>
              </a:rPr>
              <a:t>1D </a:t>
            </a:r>
            <a:r>
              <a:rPr lang="ko-KR" altLang="en-US" sz="2500" b="1" u="sng" dirty="0" err="1">
                <a:solidFill>
                  <a:srgbClr val="0070C0"/>
                </a:solidFill>
              </a:rPr>
              <a:t>컨브넷은</a:t>
            </a:r>
            <a:r>
              <a:rPr lang="ko-KR" altLang="en-US" sz="2500" b="1" u="sng" dirty="0">
                <a:solidFill>
                  <a:srgbClr val="0070C0"/>
                </a:solidFill>
              </a:rPr>
              <a:t> 비용이 적다</a:t>
            </a:r>
            <a:r>
              <a:rPr lang="en-US" altLang="ko-KR" sz="2500" b="1" u="sng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따라서 </a:t>
            </a:r>
            <a:r>
              <a:rPr lang="en-US" altLang="ko-KR" sz="2500" b="1" dirty="0">
                <a:solidFill>
                  <a:schemeClr val="bg1"/>
                </a:solidFill>
              </a:rPr>
              <a:t>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 err="1">
                <a:solidFill>
                  <a:srgbClr val="0070C0"/>
                </a:solidFill>
              </a:rPr>
              <a:t>전처리</a:t>
            </a:r>
            <a:r>
              <a:rPr lang="ko-KR" altLang="en-US" sz="2500" b="1" u="sng" dirty="0">
                <a:solidFill>
                  <a:srgbClr val="0070C0"/>
                </a:solidFill>
              </a:rPr>
              <a:t> 단계로 사용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0070C0"/>
                </a:solidFill>
              </a:rPr>
              <a:t>시퀀스 길이를 줄이고</a:t>
            </a:r>
            <a:r>
              <a:rPr lang="ko-KR" altLang="en-US" sz="2500" b="1" dirty="0">
                <a:solidFill>
                  <a:srgbClr val="0070C0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  <a:r>
              <a:rPr lang="ko-KR" altLang="en-US" sz="2500" b="1" dirty="0">
                <a:solidFill>
                  <a:schemeClr val="bg1"/>
                </a:solidFill>
              </a:rPr>
              <a:t>이 처리할 </a:t>
            </a:r>
            <a:r>
              <a:rPr lang="ko-KR" altLang="en-US" sz="2500" b="1" u="sng" dirty="0">
                <a:solidFill>
                  <a:srgbClr val="0070C0"/>
                </a:solidFill>
              </a:rPr>
              <a:t>유용한 표현을 추출한다</a:t>
            </a:r>
            <a:r>
              <a:rPr lang="en-US" altLang="ko-KR" sz="2500" b="1" u="sng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6804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C170B3-9A8C-43C6-86B4-F4BE02238B12}"/>
              </a:ext>
            </a:extLst>
          </p:cNvPr>
          <p:cNvSpPr/>
          <p:nvPr/>
        </p:nvSpPr>
        <p:spPr>
          <a:xfrm>
            <a:off x="809623" y="1153157"/>
            <a:ext cx="4895850" cy="345694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배운내용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텍스트 토큰화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단어 </a:t>
            </a:r>
            <a:r>
              <a:rPr lang="ko-KR" altLang="en-US" sz="2500" b="1" dirty="0" err="1">
                <a:solidFill>
                  <a:schemeClr val="bg1"/>
                </a:solidFill>
              </a:rPr>
              <a:t>임베딩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순환네트워크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4. RNN </a:t>
            </a:r>
            <a:r>
              <a:rPr lang="ko-KR" altLang="en-US" sz="2500" b="1" dirty="0" err="1">
                <a:solidFill>
                  <a:schemeClr val="bg1"/>
                </a:solidFill>
              </a:rPr>
              <a:t>스태킹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>
                <a:solidFill>
                  <a:schemeClr val="bg1"/>
                </a:solidFill>
              </a:rPr>
              <a:t>양방향 </a:t>
            </a:r>
            <a:r>
              <a:rPr lang="en-US" altLang="ko-KR" sz="2500" b="1" dirty="0">
                <a:solidFill>
                  <a:schemeClr val="bg1"/>
                </a:solidFill>
              </a:rPr>
              <a:t>RNN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5.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시퀀스 처리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6.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RNN </a:t>
            </a:r>
            <a:r>
              <a:rPr lang="ko-KR" altLang="en-US" sz="2500" b="1" dirty="0">
                <a:solidFill>
                  <a:schemeClr val="bg1"/>
                </a:solidFill>
              </a:rPr>
              <a:t>연결</a:t>
            </a:r>
            <a:endParaRPr lang="ko-KR" altLang="en-US" sz="2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1B6D9C-B182-462C-9C46-A0509D234626}"/>
              </a:ext>
            </a:extLst>
          </p:cNvPr>
          <p:cNvSpPr/>
          <p:nvPr/>
        </p:nvSpPr>
        <p:spPr>
          <a:xfrm>
            <a:off x="5705477" y="1153156"/>
            <a:ext cx="5829298" cy="345694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사용예시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1. RNN : </a:t>
            </a:r>
            <a:r>
              <a:rPr lang="ko-KR" altLang="en-US" sz="2500" b="1" dirty="0">
                <a:solidFill>
                  <a:schemeClr val="bg1"/>
                </a:solidFill>
              </a:rPr>
              <a:t>시계열 데이터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 </a:t>
            </a:r>
            <a:r>
              <a:rPr lang="ko-KR" altLang="en-US" sz="2500" b="1" dirty="0">
                <a:solidFill>
                  <a:schemeClr val="bg1"/>
                </a:solidFill>
              </a:rPr>
              <a:t>회귀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</a:rPr>
              <a:t>미래예측</a:t>
            </a:r>
            <a:r>
              <a:rPr lang="en-US" altLang="ko-KR" sz="2500" b="1" dirty="0">
                <a:solidFill>
                  <a:schemeClr val="bg1"/>
                </a:solidFill>
              </a:rPr>
              <a:t>), </a:t>
            </a:r>
            <a:r>
              <a:rPr lang="ko-KR" altLang="en-US" sz="2500" b="1" dirty="0">
                <a:solidFill>
                  <a:schemeClr val="bg1"/>
                </a:solidFill>
              </a:rPr>
              <a:t>시계열분류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 시계열 이상치 감지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 이름이나 날짜 식별하기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시퀀스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투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시퀀스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 </a:t>
            </a:r>
            <a:r>
              <a:rPr lang="ko-KR" altLang="en-US" sz="2500" b="1" dirty="0">
                <a:solidFill>
                  <a:schemeClr val="bg1"/>
                </a:solidFill>
              </a:rPr>
              <a:t>기계번역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문서분류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맞춤법 정정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10022-0879-4865-A567-AA9E3709D37B}"/>
              </a:ext>
            </a:extLst>
          </p:cNvPr>
          <p:cNvSpPr txBox="1"/>
          <p:nvPr/>
        </p:nvSpPr>
        <p:spPr>
          <a:xfrm>
            <a:off x="1781175" y="4988256"/>
            <a:ext cx="9039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순서가 중요하다면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순환 네트워크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순서가 </a:t>
            </a:r>
            <a:r>
              <a:rPr lang="ko-KR" altLang="en-US" sz="2500" b="1" dirty="0" err="1">
                <a:solidFill>
                  <a:schemeClr val="bg1"/>
                </a:solidFill>
              </a:rPr>
              <a:t>의미없다면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-&gt; 1D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en-US" altLang="ko-KR" sz="2500" b="1" dirty="0">
                <a:solidFill>
                  <a:schemeClr val="bg1"/>
                </a:solidFill>
              </a:rPr>
              <a:t> (</a:t>
            </a:r>
            <a:r>
              <a:rPr lang="ko-KR" altLang="en-US" sz="2500" b="1" dirty="0">
                <a:solidFill>
                  <a:schemeClr val="bg1"/>
                </a:solidFill>
              </a:rPr>
              <a:t>동일성능에 </a:t>
            </a:r>
            <a:r>
              <a:rPr lang="ko-KR" altLang="en-US" sz="2500" b="1" dirty="0" err="1">
                <a:solidFill>
                  <a:schemeClr val="bg1"/>
                </a:solidFill>
              </a:rPr>
              <a:t>적은비용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416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-2" y="2998111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- Fin -</a:t>
            </a:r>
          </a:p>
        </p:txBody>
      </p:sp>
    </p:spTree>
    <p:extLst>
      <p:ext uri="{BB962C8B-B14F-4D97-AF65-F5344CB8AC3E}">
        <p14:creationId xmlns:p14="http://schemas.microsoft.com/office/powerpoint/2010/main" val="89967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3174" y="1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31233" y="974213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2013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년 강아지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vs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캐글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경연</a:t>
            </a:r>
          </a:p>
        </p:txBody>
      </p:sp>
      <p:pic>
        <p:nvPicPr>
          <p:cNvPr id="9" name="그림 8" descr="캐글뉴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4469" y="1343052"/>
            <a:ext cx="4133416" cy="47890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7656" y="6338916"/>
            <a:ext cx="46645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ea typeface="맑은 고딕" pitchFamily="50" charset="-127"/>
                <a:hlinkClick r:id="rId4"/>
              </a:rPr>
              <a:t>https://www.cio.com/article/3194517/data-scientists-compete-to-create-cancer-detection-algorithms.html</a:t>
            </a:r>
            <a:r>
              <a:rPr lang="en-US" altLang="ko-KR" sz="1100" dirty="0">
                <a:ea typeface="맑은 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ea typeface="맑은 고딕" pitchFamily="50" charset="-127"/>
              </a:rPr>
              <a:t>발췌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372" y="1765246"/>
            <a:ext cx="4986471" cy="210830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4"/>
            <a:ext cx="5500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 만들기</a:t>
            </a:r>
          </a:p>
        </p:txBody>
      </p:sp>
      <p:pic>
        <p:nvPicPr>
          <p:cNvPr id="10" name="그림 9" descr="작은폴더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3654" y="4502416"/>
            <a:ext cx="6463656" cy="1460575"/>
          </a:xfrm>
          <a:prstGeom prst="rect">
            <a:avLst/>
          </a:prstGeom>
        </p:spPr>
      </p:pic>
      <p:pic>
        <p:nvPicPr>
          <p:cNvPr id="11" name="그림 10" descr="큰폴더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391" y="4859357"/>
            <a:ext cx="5041183" cy="4889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742220" y="4721159"/>
            <a:ext cx="132495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 rot="5400000">
            <a:off x="4681250" y="1958254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5884" y="2166028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깃허브에서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사진을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내려받고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압축을 푼 폴더의 위치</a:t>
            </a:r>
          </a:p>
        </p:txBody>
      </p:sp>
      <p:sp>
        <p:nvSpPr>
          <p:cNvPr id="17" name="아래쪽 화살표 16"/>
          <p:cNvSpPr/>
          <p:nvPr/>
        </p:nvSpPr>
        <p:spPr>
          <a:xfrm rot="5400000">
            <a:off x="5100288" y="2344119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9049" y="2532434"/>
            <a:ext cx="4383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고양이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&amp;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강아지 사진을 저장할 디렉터리 생성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OS.mkdir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()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명령어를 이용하여 디렉터리를 생성한다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>
            <a:off x="5263912" y="3125576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0472" y="3112851"/>
            <a:ext cx="4264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train_dir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=&gt;train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dir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을 만든다는 뜻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Os.path.join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base_dir,’train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’)=&gt; train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폴더를 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Cats_and_dogs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이라는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base 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폴더에 생성한다는 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컴퓨터 비전을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데이터셋에서 밑바닥부터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사전 훈련된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4"/>
            <a:ext cx="5500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a typeface="맑은 고딕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맑은 고딕" pitchFamily="50" charset="-127"/>
              </a:rPr>
              <a:t>폴더 만들기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257" y="2107170"/>
            <a:ext cx="7483690" cy="3184679"/>
          </a:xfrm>
          <a:prstGeom prst="rect">
            <a:avLst/>
          </a:prstGeom>
          <a:ln w="76200">
            <a:noFill/>
          </a:ln>
        </p:spPr>
      </p:pic>
      <p:sp>
        <p:nvSpPr>
          <p:cNvPr id="23" name="아래쪽 화살표 22"/>
          <p:cNvSpPr/>
          <p:nvPr/>
        </p:nvSpPr>
        <p:spPr>
          <a:xfrm rot="5400000">
            <a:off x="7666395" y="3132060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21120" y="3216612"/>
            <a:ext cx="3291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Train,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validation,test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각각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cats,dogs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두개의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폴더를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생성해줌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사진을 각각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나누기 위해서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7" y="869006"/>
            <a:ext cx="550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 rot="5400000">
            <a:off x="7235385" y="3164487"/>
            <a:ext cx="311285" cy="694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86023" y="2208777"/>
            <a:ext cx="37168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Train,validation,test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 안에 만든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Cats,dogs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폴더에다 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Train(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훈련셋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=2000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Validation(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검증셋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Test(</a:t>
            </a:r>
            <a:r>
              <a:rPr lang="ko-KR" altLang="en-US" dirty="0" err="1">
                <a:solidFill>
                  <a:srgbClr val="00B0F0"/>
                </a:solidFill>
                <a:ea typeface="맑은 고딕" pitchFamily="50" charset="-127"/>
              </a:rPr>
              <a:t>시험셋</a:t>
            </a:r>
            <a:r>
              <a:rPr lang="en-US" altLang="ko-KR" dirty="0">
                <a:solidFill>
                  <a:srgbClr val="00B0F0"/>
                </a:solidFill>
                <a:ea typeface="맑은 고딕" pitchFamily="50" charset="-127"/>
              </a:rPr>
              <a:t>)=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고양이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강아지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=1000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개 저장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복사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9" name="그림 8" descr="사진복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8478" y="1208370"/>
            <a:ext cx="5017959" cy="4513923"/>
          </a:xfrm>
          <a:prstGeom prst="rect">
            <a:avLst/>
          </a:prstGeom>
        </p:spPr>
      </p:pic>
      <p:pic>
        <p:nvPicPr>
          <p:cNvPr id="10" name="그림 9" descr="사진복사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6159" y="5719863"/>
            <a:ext cx="5006605" cy="947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7615" y="869006"/>
            <a:ext cx="6356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5-4)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검증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테스트 폴더에 이미지 복사 됐는지 확인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883" y="1698414"/>
            <a:ext cx="9468024" cy="2640123"/>
          </a:xfrm>
          <a:prstGeom prst="rect">
            <a:avLst/>
          </a:prstGeom>
          <a:ln w="7620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099180" y="5058383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Print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통해 이미지가 폴더 안에 잘 들어있는지 확인 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63491" y="2029517"/>
            <a:ext cx="43101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9" name="그림 8" descr="5-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0482" y="1736997"/>
            <a:ext cx="6864109" cy="301010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99734" y="2574589"/>
            <a:ext cx="566699" cy="15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110560" y="2302213"/>
            <a:ext cx="1316975" cy="2464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3591" y="1783406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2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차원 데이터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(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이미지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)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에 </a:t>
            </a:r>
            <a:endParaRPr lang="en-US" altLang="ko-KR" sz="1200" dirty="0">
              <a:solidFill>
                <a:srgbClr val="090939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대한 </a:t>
            </a:r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convolution</a:t>
            </a:r>
            <a:r>
              <a:rPr lang="ko-KR" altLang="en-US" sz="1200" dirty="0">
                <a:solidFill>
                  <a:srgbClr val="090939"/>
                </a:solidFill>
                <a:ea typeface="맑은 고딕" pitchFamily="50" charset="-127"/>
              </a:rPr>
              <a:t>이기 때문에</a:t>
            </a:r>
            <a:endParaRPr lang="en-US" altLang="ko-KR" sz="1200" dirty="0">
              <a:solidFill>
                <a:srgbClr val="090939"/>
              </a:solidFill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90939"/>
                </a:solidFill>
                <a:ea typeface="맑은 고딕" pitchFamily="50" charset="-127"/>
              </a:rPr>
              <a:t>Conv2d</a:t>
            </a:r>
            <a:endParaRPr lang="ko-KR" altLang="en-US" sz="1200" dirty="0">
              <a:solidFill>
                <a:srgbClr val="090939"/>
              </a:solidFill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0332" y="2581074"/>
            <a:ext cx="826102" cy="204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5008499" y="2454613"/>
            <a:ext cx="1316975" cy="2464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1483" y="2230876"/>
            <a:ext cx="1287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ea typeface="맑은 고딕" pitchFamily="50" charset="-127"/>
              </a:rPr>
              <a:t>채널</a:t>
            </a:r>
            <a:r>
              <a:rPr lang="en-US" altLang="ko-KR" sz="1050" dirty="0">
                <a:ea typeface="맑은 고딕" pitchFamily="50" charset="-127"/>
              </a:rPr>
              <a:t>(</a:t>
            </a:r>
            <a:r>
              <a:rPr lang="ko-KR" altLang="en-US" sz="1050" dirty="0">
                <a:ea typeface="맑은 고딕" pitchFamily="50" charset="-127"/>
              </a:rPr>
              <a:t>필터</a:t>
            </a:r>
            <a:r>
              <a:rPr lang="en-US" altLang="ko-KR" sz="1050" dirty="0">
                <a:ea typeface="맑은 고딕" pitchFamily="50" charset="-127"/>
              </a:rPr>
              <a:t>)</a:t>
            </a:r>
            <a:r>
              <a:rPr lang="ko-KR" altLang="en-US" sz="1050" dirty="0">
                <a:ea typeface="맑은 고딕" pitchFamily="50" charset="-127"/>
              </a:rPr>
              <a:t>의 개수</a:t>
            </a:r>
            <a:r>
              <a:rPr lang="en-US" altLang="ko-KR" sz="1050" dirty="0">
                <a:ea typeface="맑은 고딕" pitchFamily="50" charset="-127"/>
              </a:rPr>
              <a:t>,</a:t>
            </a:r>
          </a:p>
          <a:p>
            <a:r>
              <a:rPr lang="ko-KR" altLang="en-US" sz="1050" dirty="0">
                <a:ea typeface="맑은 고딕" pitchFamily="50" charset="-127"/>
              </a:rPr>
              <a:t>필터의 크기</a:t>
            </a:r>
            <a:endParaRPr lang="en-US" altLang="ko-KR" sz="1050" dirty="0">
              <a:ea typeface="맑은 고딕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6888183" y="2438402"/>
            <a:ext cx="1412754" cy="23994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37083" y="1712068"/>
            <a:ext cx="3735421" cy="12311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ea typeface="맑은 고딕" pitchFamily="50" charset="-127"/>
              </a:rPr>
              <a:t>활성화 함수는 </a:t>
            </a:r>
            <a:r>
              <a:rPr lang="en-US" altLang="ko-KR" sz="1400" b="1" dirty="0" err="1">
                <a:solidFill>
                  <a:schemeClr val="bg1"/>
                </a:solidFill>
                <a:ea typeface="맑은 고딕" pitchFamily="50" charset="-127"/>
              </a:rPr>
              <a:t>relu</a:t>
            </a:r>
            <a:r>
              <a:rPr lang="ko-KR" altLang="en-US" sz="1400" b="1" dirty="0">
                <a:solidFill>
                  <a:schemeClr val="bg1"/>
                </a:solidFill>
                <a:ea typeface="맑은 고딕" pitchFamily="50" charset="-127"/>
              </a:rPr>
              <a:t>함수 사용</a:t>
            </a:r>
            <a:endParaRPr lang="en-US" altLang="ko-KR" sz="1400" b="1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은닉층을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많이 사용하는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딥러닝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신경망에서는 미분을 하더라도 값이 급격하게 줄지 않는 </a:t>
            </a:r>
            <a:r>
              <a:rPr lang="en-US" altLang="ko-KR" sz="1400" dirty="0" err="1">
                <a:solidFill>
                  <a:schemeClr val="bg1"/>
                </a:solidFill>
                <a:ea typeface="맑은 고딕" pitchFamily="50" charset="-127"/>
              </a:rPr>
              <a:t>ReLU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함수 사용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</a:p>
          <a:p>
            <a:r>
              <a:rPr lang="ko-KR" altLang="en-US" dirty="0">
                <a:ea typeface="맑은 고딕" pitchFamily="50" charset="-127"/>
              </a:rPr>
              <a:t> </a:t>
            </a:r>
          </a:p>
        </p:txBody>
      </p:sp>
      <p:cxnSp>
        <p:nvCxnSpPr>
          <p:cNvPr id="28" name="꺾인 연결선 27"/>
          <p:cNvCxnSpPr/>
          <p:nvPr/>
        </p:nvCxnSpPr>
        <p:spPr>
          <a:xfrm>
            <a:off x="4709185" y="3002604"/>
            <a:ext cx="4110560" cy="317770"/>
          </a:xfrm>
          <a:prstGeom prst="bentConnector3">
            <a:avLst>
              <a:gd name="adj1" fmla="val 5194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619689" y="2876147"/>
            <a:ext cx="1033626" cy="158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7727" y="3138790"/>
            <a:ext cx="2403222" cy="646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이미지가 크고 복잡하기 때문에 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ea typeface="맑은 고딕" pitchFamily="50" charset="-127"/>
              </a:rPr>
              <a:t>maxpooling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 2d</a:t>
            </a: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단계를 하나 더 추가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198359" y="3041517"/>
            <a:ext cx="295322" cy="194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36" name="꺾인 연결선 35"/>
          <p:cNvCxnSpPr/>
          <p:nvPr/>
        </p:nvCxnSpPr>
        <p:spPr>
          <a:xfrm>
            <a:off x="4346020" y="3206884"/>
            <a:ext cx="4625377" cy="78794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59424" y="3816486"/>
            <a:ext cx="2265364" cy="2769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맵의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깊이는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32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에서 점점 증가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15563" y="4260715"/>
            <a:ext cx="666470" cy="13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43" name="꺾인 연결선 42"/>
          <p:cNvCxnSpPr/>
          <p:nvPr/>
        </p:nvCxnSpPr>
        <p:spPr>
          <a:xfrm>
            <a:off x="5878500" y="4393659"/>
            <a:ext cx="1456655" cy="5609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91028" y="4805464"/>
            <a:ext cx="4100803" cy="10156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시그모이드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 함수는 임의의 값을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과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사이로 압축하기 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때문에 확률을 출력하기 좋음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고양이와 강아지가 순서대로 </a:t>
            </a:r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0,1 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레이블을 가지기 때문에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ea typeface="맑은 고딕" pitchFamily="50" charset="-127"/>
              </a:rPr>
              <a:t>‘dogs’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가 타깃 클래스가 되므로 강아지 이미지일 확률을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출력하기 위해 마지막에는 </a:t>
            </a:r>
            <a:r>
              <a:rPr lang="ko-KR" altLang="en-US" sz="1200" dirty="0" err="1">
                <a:solidFill>
                  <a:schemeClr val="bg1"/>
                </a:solidFill>
                <a:ea typeface="맑은 고딕" pitchFamily="50" charset="-127"/>
              </a:rPr>
              <a:t>시그모이드</a:t>
            </a:r>
            <a:r>
              <a:rPr lang="ko-KR" altLang="en-US" sz="1200" dirty="0">
                <a:solidFill>
                  <a:schemeClr val="bg1"/>
                </a:solidFill>
                <a:ea typeface="맑은 고딕" pitchFamily="50" charset="-127"/>
              </a:rPr>
              <a:t> 함수 사용</a:t>
            </a:r>
            <a:endParaRPr lang="en-US" altLang="ko-KR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8" name="그림 7" descr="5-5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135" y="1951552"/>
            <a:ext cx="6330619" cy="4332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8994" y="1452664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출력 결과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층들을 거치면서 특성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맵의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차원이 어떻게 변하는지 확인가능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5.2.3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 구성하기</a:t>
            </a:r>
          </a:p>
        </p:txBody>
      </p:sp>
      <p:pic>
        <p:nvPicPr>
          <p:cNvPr id="9" name="그림 8" descr="5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82" y="1744071"/>
            <a:ext cx="7765343" cy="13752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56521" y="2250334"/>
            <a:ext cx="3064961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4941155" y="2910318"/>
            <a:ext cx="1595336" cy="84605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048" y="4241262"/>
            <a:ext cx="609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네트워크의 마지막이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시그모이드이기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때문에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이진 크로스엔트로피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(binary </a:t>
            </a:r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crossentropy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를 손실로 사용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9600" y="2548647"/>
            <a:ext cx="921883" cy="269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>
            <a:off x="6169835" y="2814541"/>
            <a:ext cx="1891655" cy="577175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49284" y="3262008"/>
            <a:ext cx="285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맑은 고딕" pitchFamily="50" charset="-127"/>
              </a:rPr>
              <a:t>RMSprop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옵티마이저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선택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908258" y="2319129"/>
            <a:ext cx="7798091" cy="163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5144" y="1524000"/>
            <a:ext cx="6484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데이터를 분석의 목적에 맞게 변형하는 작업</a:t>
            </a:r>
            <a:endParaRPr lang="en-US" altLang="ko-KR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데이터가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JPEG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파일로 되어 있을 때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 파일을 읽는다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2. JPEG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사진을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RGB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픽셀 값으로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디코딩한다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그 다음 부동 소수 타입의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변환한다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4.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픽셀 값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(0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255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사이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의 스케일을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[0,1]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사이로 조정한다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487" y="1913108"/>
            <a:ext cx="11761770" cy="2289243"/>
          </a:xfrm>
          <a:prstGeom prst="rect">
            <a:avLst/>
          </a:prstGeom>
          <a:ln w="7620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663586" y="1990930"/>
            <a:ext cx="1747987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820933" y="1316479"/>
            <a:ext cx="965777" cy="667969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86254" y="1083014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아까 말한 과정을 자동으로 처리해주는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케라스의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유틸리티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77851" y="2970181"/>
            <a:ext cx="873991" cy="27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2398" y="2263302"/>
            <a:ext cx="4490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모든 이미지를 </a:t>
            </a:r>
            <a:r>
              <a:rPr lang="en-US" altLang="ko-KR" sz="1400" dirty="0">
                <a:ea typeface="맑은 고딕" pitchFamily="50" charset="-127"/>
              </a:rPr>
              <a:t>1/255</a:t>
            </a:r>
            <a:r>
              <a:rPr lang="ko-KR" altLang="en-US" sz="1400" dirty="0">
                <a:ea typeface="맑은 고딕" pitchFamily="50" charset="-127"/>
              </a:rPr>
              <a:t>로 스케일 조정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아까 </a:t>
            </a:r>
            <a:r>
              <a:rPr lang="ko-KR" altLang="en-US" sz="1400" dirty="0" err="1">
                <a:ea typeface="맑은 고딕" pitchFamily="50" charset="-127"/>
              </a:rPr>
              <a:t>픽셀값의</a:t>
            </a:r>
            <a:r>
              <a:rPr lang="ko-KR" altLang="en-US" sz="1400" dirty="0">
                <a:ea typeface="맑은 고딕" pitchFamily="50" charset="-127"/>
              </a:rPr>
              <a:t> 스케일을 </a:t>
            </a:r>
            <a:r>
              <a:rPr lang="en-US" altLang="ko-KR" sz="1400" dirty="0">
                <a:ea typeface="맑은 고딕" pitchFamily="50" charset="-127"/>
              </a:rPr>
              <a:t>[0,1]</a:t>
            </a:r>
            <a:r>
              <a:rPr lang="ko-KR" altLang="en-US" sz="1400" dirty="0">
                <a:ea typeface="맑은 고딕" pitchFamily="50" charset="-127"/>
              </a:rPr>
              <a:t>사이로 조정해야 된다고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했으므로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08172" y="2503253"/>
            <a:ext cx="1747987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>
            <a:stCxn id="18" idx="3"/>
          </p:cNvCxnSpPr>
          <p:nvPr/>
        </p:nvCxnSpPr>
        <p:spPr>
          <a:xfrm>
            <a:off x="3551842" y="3107990"/>
            <a:ext cx="2362575" cy="1929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62307" y="3158246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모든 이미지를 </a:t>
            </a:r>
            <a:r>
              <a:rPr lang="en-US" altLang="ko-KR" dirty="0">
                <a:ea typeface="맑은 고딕" pitchFamily="50" charset="-127"/>
              </a:rPr>
              <a:t>150X150 </a:t>
            </a:r>
            <a:r>
              <a:rPr lang="ko-KR" altLang="en-US" dirty="0">
                <a:ea typeface="맑은 고딕" pitchFamily="50" charset="-127"/>
              </a:rPr>
              <a:t>크기로 바꿈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05557" y="4059678"/>
            <a:ext cx="1520508" cy="4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9918" y="3787304"/>
            <a:ext cx="539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a typeface="맑은 고딕" pitchFamily="50" charset="-127"/>
              </a:rPr>
              <a:t>Binary </a:t>
            </a:r>
            <a:r>
              <a:rPr lang="en-US" altLang="ko-KR" sz="1400" dirty="0" err="1">
                <a:ea typeface="맑은 고딕" pitchFamily="50" charset="-127"/>
              </a:rPr>
              <a:t>crossentropy</a:t>
            </a:r>
            <a:r>
              <a:rPr lang="en-US" altLang="ko-KR" sz="1400" dirty="0">
                <a:ea typeface="맑은 고딕" pitchFamily="50" charset="-127"/>
              </a:rPr>
              <a:t> </a:t>
            </a:r>
            <a:r>
              <a:rPr lang="ko-KR" altLang="en-US" sz="1400" dirty="0">
                <a:ea typeface="맑은 고딕" pitchFamily="50" charset="-127"/>
              </a:rPr>
              <a:t>손실을 사용하기 때문에 이진 레이블이 필요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29180" y="3219858"/>
            <a:ext cx="873991" cy="27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5400000">
            <a:off x="1088255" y="3791043"/>
            <a:ext cx="1303505" cy="68642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82662" y="4779523"/>
            <a:ext cx="937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파이썬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제너레이터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디스크에 있는 이미지 파일을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전처리된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배치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텐서로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자동으로 바꿔줌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5"/>
            <a:ext cx="507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전처리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제너레이터를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사용한 데이터에 모델 훈련하기</a:t>
            </a:r>
            <a:endParaRPr lang="en-US" altLang="ko-KR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155" y="2186527"/>
            <a:ext cx="5627077" cy="1447800"/>
          </a:xfrm>
          <a:prstGeom prst="rect">
            <a:avLst/>
          </a:prstGeom>
          <a:ln w="76200"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2377" y="4124529"/>
            <a:ext cx="11569451" cy="1809345"/>
          </a:xfrm>
          <a:prstGeom prst="rect">
            <a:avLst/>
          </a:prstGeom>
          <a:ln w="76200"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2625971" y="2269790"/>
            <a:ext cx="1572389" cy="29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4198362" y="1815832"/>
            <a:ext cx="965777" cy="667969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9921" y="1536970"/>
            <a:ext cx="3127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Fit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메서드와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동일하되 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파이썬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제너레이터를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사용할 수 있음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76381" y="2701049"/>
            <a:ext cx="1648214" cy="217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3236572" y="2360581"/>
            <a:ext cx="3643628" cy="483145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4145" y="2237364"/>
            <a:ext cx="44871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데이터가 끝없이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생성되는것을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 막기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우해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데이터 생성의 제한을 둠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20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샘플이 하나의 배치이므로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2000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샘플을 모두 처리할 때까지 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100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개의 배치를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뽑도록 실행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4454" y="3570051"/>
            <a:ext cx="5355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검증 데이터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제너레이터에서</a:t>
            </a:r>
            <a:endParaRPr lang="en-US" altLang="ko-KR" sz="1400" dirty="0">
              <a:solidFill>
                <a:schemeClr val="bg1"/>
              </a:solidFill>
              <a:ea typeface="맑은 고딕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얼마나 많은 배치를 추출하여 평가할지 </a:t>
            </a:r>
            <a:r>
              <a:rPr lang="ko-KR" altLang="en-US" sz="1400" dirty="0" err="1">
                <a:solidFill>
                  <a:schemeClr val="bg1"/>
                </a:solidFill>
                <a:ea typeface="맑은 고딕" pitchFamily="50" charset="-127"/>
              </a:rPr>
              <a:t>지정해야됨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(50</a:t>
            </a:r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으로 설정</a:t>
            </a:r>
            <a:r>
              <a:rPr lang="en-US" altLang="ko-KR" sz="1400" dirty="0">
                <a:solidFill>
                  <a:schemeClr val="bg1"/>
                </a:solidFill>
                <a:ea typeface="맑은 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44454" y="3326860"/>
            <a:ext cx="2198949" cy="24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1" y="869003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5-10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훈련의 정확도와 손실 그래프 그리기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833" y="1381451"/>
            <a:ext cx="5679916" cy="4085495"/>
          </a:xfrm>
          <a:prstGeom prst="rect">
            <a:avLst/>
          </a:prstGeom>
          <a:ln w="76200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3753" y="944121"/>
            <a:ext cx="5169853" cy="5771207"/>
          </a:xfrm>
          <a:prstGeom prst="rect">
            <a:avLst/>
          </a:prstGeom>
          <a:ln w="5715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375140" y="2976665"/>
            <a:ext cx="4932670" cy="2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1654" y="2749686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훈련 정확도 그래프 만들기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7204" y="3323618"/>
            <a:ext cx="4932670" cy="2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5922" y="3557082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그래프 제목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8273" y="2775626"/>
            <a:ext cx="27799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과대적합 발생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en-US" altLang="ko-KR" sz="1400" dirty="0">
                <a:ea typeface="맑은 고딕" pitchFamily="50" charset="-127"/>
              </a:rPr>
              <a:t>-</a:t>
            </a:r>
            <a:r>
              <a:rPr lang="ko-KR" altLang="en-US" sz="1400" dirty="0">
                <a:ea typeface="맑은 고딕" pitchFamily="50" charset="-127"/>
              </a:rPr>
              <a:t>훈련을 </a:t>
            </a:r>
            <a:r>
              <a:rPr lang="ko-KR" altLang="en-US" sz="1400" dirty="0" err="1">
                <a:ea typeface="맑은 고딕" pitchFamily="50" charset="-127"/>
              </a:rPr>
              <a:t>많이하지만</a:t>
            </a:r>
            <a:r>
              <a:rPr lang="ko-KR" altLang="en-US" sz="1400" dirty="0">
                <a:ea typeface="맑은 고딕" pitchFamily="50" charset="-127"/>
              </a:rPr>
              <a:t> 검증 정확도</a:t>
            </a:r>
            <a:endParaRPr lang="en-US" altLang="ko-KR" sz="1400" dirty="0">
              <a:ea typeface="맑은 고딕" pitchFamily="50" charset="-127"/>
            </a:endParaRPr>
          </a:p>
          <a:p>
            <a:r>
              <a:rPr lang="ko-KR" altLang="en-US" sz="1400" dirty="0">
                <a:ea typeface="맑은 고딕" pitchFamily="50" charset="-127"/>
              </a:rPr>
              <a:t>는 그대로임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0107" y="4507151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a typeface="맑은 고딕" pitchFamily="50" charset="-127"/>
              </a:rPr>
              <a:t>훈련손실↓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ko-KR" altLang="en-US" sz="1200" dirty="0">
                <a:ea typeface="맑은 고딕" pitchFamily="50" charset="-127"/>
              </a:rPr>
              <a:t>검증손실↑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en-US" altLang="ko-KR" sz="1200" dirty="0">
                <a:ea typeface="맑은 고딕" pitchFamily="50" charset="-127"/>
              </a:rPr>
              <a:t>-</a:t>
            </a:r>
            <a:r>
              <a:rPr lang="ko-KR" altLang="en-US" sz="1200" dirty="0">
                <a:ea typeface="맑은 고딕" pitchFamily="50" charset="-127"/>
              </a:rPr>
              <a:t>훈련을 계속 </a:t>
            </a:r>
            <a:r>
              <a:rPr lang="ko-KR" altLang="en-US" sz="1200" dirty="0" err="1">
                <a:ea typeface="맑은 고딕" pitchFamily="50" charset="-127"/>
              </a:rPr>
              <a:t>시키다보면</a:t>
            </a:r>
            <a:endParaRPr lang="en-US" altLang="ko-KR" sz="1200" dirty="0">
              <a:ea typeface="맑은 고딕" pitchFamily="50" charset="-127"/>
            </a:endParaRPr>
          </a:p>
          <a:p>
            <a:r>
              <a:rPr lang="ko-KR" altLang="en-US" sz="1200" dirty="0" err="1">
                <a:ea typeface="맑은 고딕" pitchFamily="50" charset="-127"/>
              </a:rPr>
              <a:t>오버피팅이</a:t>
            </a:r>
            <a:r>
              <a:rPr lang="ko-KR" altLang="en-US" sz="1200" dirty="0">
                <a:ea typeface="맑은 고딕" pitchFamily="50" charset="-127"/>
              </a:rPr>
              <a:t> 발생해서</a:t>
            </a:r>
            <a:endParaRPr lang="en-US" altLang="ko-KR" sz="1200" dirty="0"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연산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최대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풀링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연산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5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25251" y="2068697"/>
            <a:ext cx="77494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데이터 증식</a:t>
            </a:r>
            <a:r>
              <a:rPr lang="en-US" altLang="ko-KR" sz="4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과대적합을 발생시키지 않기 위해 사용</a:t>
            </a:r>
            <a:endParaRPr lang="en-US" altLang="ko-KR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(</a:t>
            </a:r>
            <a:r>
              <a:rPr lang="ko-KR" altLang="en-US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 랜덤변환 적용</a:t>
            </a:r>
            <a:r>
              <a:rPr lang="en-US" altLang="ko-KR" sz="2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030" y="1913106"/>
            <a:ext cx="11014459" cy="2373549"/>
          </a:xfrm>
          <a:prstGeom prst="rect">
            <a:avLst/>
          </a:prstGeom>
          <a:ln w="7620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05623" y="1964988"/>
            <a:ext cx="68766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사진을 회전시킬 각도 범위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사진을 수평으로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평행 이동시킬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사진을 수직으로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평행 이동시킬 범위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이미지를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한 쪽 방향으로 눕힐 각도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사진을 확대할 범위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랜덤하게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이미지를 수평으로 뒤집음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새롭게 생성해야 할 픽셀을 채울 전략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250" y="2042811"/>
            <a:ext cx="3934962" cy="31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208" y="1556425"/>
            <a:ext cx="11362291" cy="3282275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458949" y="1598581"/>
            <a:ext cx="3934962" cy="31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1662" y="158885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이미지 전처리 유틸리티 모듈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8903" y="2263302"/>
            <a:ext cx="4573494" cy="36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0194" y="2269787"/>
            <a:ext cx="5274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a typeface="맑은 고딕" pitchFamily="50" charset="-127"/>
              </a:rPr>
              <a:t>증식할 이미지 선택</a:t>
            </a:r>
            <a:r>
              <a:rPr lang="en-US" altLang="ko-KR" sz="1600" dirty="0">
                <a:ea typeface="맑은 고딕" pitchFamily="50" charset="-127"/>
              </a:rPr>
              <a:t>(</a:t>
            </a:r>
            <a:r>
              <a:rPr lang="en-US" altLang="ko-KR" sz="1600" dirty="0" err="1">
                <a:ea typeface="맑은 고딕" pitchFamily="50" charset="-127"/>
              </a:rPr>
              <a:t>fnames</a:t>
            </a:r>
            <a:r>
              <a:rPr lang="en-US" altLang="ko-KR" sz="1600" dirty="0">
                <a:ea typeface="맑은 고딕" pitchFamily="50" charset="-127"/>
              </a:rPr>
              <a:t>[3]</a:t>
            </a:r>
            <a:r>
              <a:rPr lang="ko-KR" altLang="en-US" sz="1600" dirty="0">
                <a:ea typeface="맑은 고딕" pitchFamily="50" charset="-127"/>
              </a:rPr>
              <a:t>에다 사진주소를 불러옴</a:t>
            </a:r>
            <a:r>
              <a:rPr lang="en-US" altLang="ko-KR" sz="1600" dirty="0">
                <a:ea typeface="맑은 고딕" pitchFamily="50" charset="-127"/>
              </a:rPr>
              <a:t>)</a:t>
            </a:r>
            <a:r>
              <a:rPr lang="ko-KR" altLang="en-US" sz="1600" dirty="0">
                <a:ea typeface="맑은 고딕" pitchFamily="50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4912" y="2649166"/>
            <a:ext cx="4573494" cy="36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6341" y="2691320"/>
            <a:ext cx="403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불러온 이미지를 크기 설정해서 </a:t>
            </a:r>
            <a:r>
              <a:rPr lang="en-US" altLang="ko-KR" sz="1400" dirty="0" err="1">
                <a:ea typeface="맑은 고딕" pitchFamily="50" charset="-127"/>
              </a:rPr>
              <a:t>img</a:t>
            </a:r>
            <a:r>
              <a:rPr lang="ko-KR" altLang="en-US" sz="1400" dirty="0">
                <a:ea typeface="맑은 고딕" pitchFamily="50" charset="-127"/>
              </a:rPr>
              <a:t>에 저장해줌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2939" y="3035030"/>
            <a:ext cx="4493678" cy="14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4461" y="2992877"/>
            <a:ext cx="415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컴퓨터가 인식할 수 있도록 이미지를 배열로 바꿈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35004" y="3187430"/>
            <a:ext cx="4493678" cy="14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7076" y="3300919"/>
            <a:ext cx="3251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차원을 늘림</a:t>
            </a:r>
            <a:r>
              <a:rPr lang="en-US" altLang="ko-KR" sz="1400" dirty="0">
                <a:ea typeface="맑은 고딕" pitchFamily="50" charset="-127"/>
              </a:rPr>
              <a:t>(</a:t>
            </a:r>
            <a:r>
              <a:rPr lang="ko-KR" altLang="en-US" sz="1400" dirty="0">
                <a:ea typeface="맑은 고딕" pitchFamily="50" charset="-127"/>
              </a:rPr>
              <a:t>만약 데이터가 </a:t>
            </a:r>
            <a:r>
              <a:rPr lang="ko-KR" altLang="en-US" sz="1400" dirty="0" err="1">
                <a:ea typeface="맑은 고딕" pitchFamily="50" charset="-127"/>
              </a:rPr>
              <a:t>두개면</a:t>
            </a:r>
            <a:r>
              <a:rPr lang="ko-KR" altLang="en-US" sz="1400" dirty="0">
                <a:ea typeface="맑은 고딕" pitchFamily="50" charset="-127"/>
              </a:rPr>
              <a:t> </a:t>
            </a:r>
            <a:r>
              <a:rPr lang="en-US" altLang="ko-KR" sz="1400" dirty="0">
                <a:ea typeface="맑은 고딕" pitchFamily="50" charset="-127"/>
              </a:rPr>
              <a:t>(2,)</a:t>
            </a:r>
            <a:endParaRPr lang="ko-KR" altLang="en-US" sz="1400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endCxn id="20" idx="1"/>
          </p:cNvCxnSpPr>
          <p:nvPr/>
        </p:nvCxnSpPr>
        <p:spPr>
          <a:xfrm>
            <a:off x="4046706" y="3326861"/>
            <a:ext cx="710370" cy="127947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8995" y="3417651"/>
            <a:ext cx="758258" cy="20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7199" y="3321879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#</a:t>
            </a:r>
            <a:r>
              <a:rPr lang="ko-KR" altLang="en-US" sz="1600" dirty="0">
                <a:ea typeface="맑은 고딕" pitchFamily="50" charset="-127"/>
              </a:rPr>
              <a:t>반복횟수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0784" y="3621932"/>
            <a:ext cx="3651611" cy="178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2305" y="3631660"/>
            <a:ext cx="7670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ea typeface="맑은 고딕" pitchFamily="50" charset="-127"/>
              </a:rPr>
              <a:t>Datagen,flow</a:t>
            </a:r>
            <a:r>
              <a:rPr lang="en-US" altLang="ko-KR" sz="1600" dirty="0">
                <a:ea typeface="맑은 고딕" pitchFamily="50" charset="-127"/>
              </a:rPr>
              <a:t> </a:t>
            </a:r>
            <a:r>
              <a:rPr lang="ko-KR" altLang="en-US" sz="1600" dirty="0">
                <a:ea typeface="맑은 고딕" pitchFamily="50" charset="-127"/>
              </a:rPr>
              <a:t>함수를 이용해서 데이터를 불러옴</a:t>
            </a:r>
            <a:endParaRPr lang="en-US" altLang="ko-KR" sz="1600" dirty="0">
              <a:ea typeface="맑은 고딕" pitchFamily="50" charset="-127"/>
            </a:endParaRPr>
          </a:p>
          <a:p>
            <a:r>
              <a:rPr lang="en-US" altLang="ko-KR" sz="1600" dirty="0">
                <a:ea typeface="맑은 고딕" pitchFamily="50" charset="-127"/>
              </a:rPr>
              <a:t>                </a:t>
            </a:r>
            <a:r>
              <a:rPr lang="en-US" altLang="ko-KR" sz="1600" dirty="0" err="1">
                <a:ea typeface="맑은 고딕" pitchFamily="50" charset="-127"/>
              </a:rPr>
              <a:t>Batch_size</a:t>
            </a:r>
            <a:r>
              <a:rPr lang="en-US" altLang="ko-KR" sz="1600" dirty="0">
                <a:ea typeface="맑은 고딕" pitchFamily="50" charset="-127"/>
              </a:rPr>
              <a:t> – </a:t>
            </a:r>
            <a:r>
              <a:rPr lang="ko-KR" altLang="en-US" sz="1600" dirty="0">
                <a:ea typeface="맑은 고딕" pitchFamily="50" charset="-127"/>
              </a:rPr>
              <a:t>불러오는 데이터의 </a:t>
            </a:r>
            <a:r>
              <a:rPr lang="ko-KR" altLang="en-US" sz="1600" dirty="0" err="1">
                <a:ea typeface="맑은 고딕" pitchFamily="50" charset="-127"/>
              </a:rPr>
              <a:t>갯수</a:t>
            </a:r>
            <a:endParaRPr lang="ko-KR" altLang="en-US" sz="1600" dirty="0"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4134" y="4215319"/>
            <a:ext cx="1348900" cy="178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1106" y="4260717"/>
            <a:ext cx="535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a typeface="맑은 고딕" pitchFamily="50" charset="-127"/>
              </a:rPr>
              <a:t>출력되는 이미지의 수를 정해줌</a:t>
            </a:r>
            <a:r>
              <a:rPr lang="en-US" altLang="ko-KR" sz="1400" dirty="0">
                <a:ea typeface="맑은 고딕" pitchFamily="50" charset="-127"/>
              </a:rPr>
              <a:t>(4</a:t>
            </a:r>
            <a:r>
              <a:rPr lang="ko-KR" altLang="en-US" sz="1400" dirty="0">
                <a:ea typeface="맑은 고딕" pitchFamily="50" charset="-127"/>
              </a:rPr>
              <a:t>로 설정했으므로 </a:t>
            </a:r>
            <a:r>
              <a:rPr lang="en-US" altLang="ko-KR" sz="1400" dirty="0">
                <a:ea typeface="맑은 고딕" pitchFamily="50" charset="-127"/>
              </a:rPr>
              <a:t>3</a:t>
            </a:r>
            <a:r>
              <a:rPr lang="ko-KR" altLang="en-US" sz="1400" dirty="0">
                <a:ea typeface="맑은 고딕" pitchFamily="50" charset="-127"/>
              </a:rPr>
              <a:t>개만 출력됨</a:t>
            </a:r>
            <a:r>
              <a:rPr lang="en-US" altLang="ko-KR" sz="1400" dirty="0">
                <a:ea typeface="맑은 고딕" pitchFamily="50" charset="-127"/>
              </a:rPr>
              <a:t>)</a:t>
            </a:r>
            <a:endParaRPr lang="ko-KR" altLang="en-US" sz="1400" dirty="0"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5.2.5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025" name="AutoShape 1" descr="data:image/png;base64,iVBORw0KGgoAAAANSUhEUgAAASEAAAEYCAYAAAATaEB+AAAABHNCSVQICAgIfAhkiAAAAAlwSFlzAAALEgAACxIB0t1+/AAAADl0RVh0U29mdHdhcmUAbWF0cGxvdGxpYiB2ZXJzaW9uIDIuMi4zLCBodHRwOi8vbWF0cGxvdGxpYi5vcmcvIxREBQAAIABJREFUeJzsvdnPZUuWH/SLiD2c+Ztyzrw379g19WS6qZZlP7Qwllpguf0ACISQkSzVExIIEG77LzAvYJ5AJWypkZC6wSDZIEvIgm7JlnF100O5q/p2d9058+b8TWfcU0TwsNaKHWf4hrx5b2Xe8lkv5/vO2UNE7NgRa/it31Lee2xlK1vZyssS/bIbsJWtbOVfbdkuQlvZylZeqmwXoa1sZSsvVbaL0Fa2spWXKttFaCtb2cpLle0itJWtbOWlynYR2spWtvJS5UtbhJRSv6KU+lOl1PtKqV/7su6zla1s5ast6ssAKyqlDIA/A/CXAdwH8LsA/gPv/R9/4Tfbyla28pWW5Eu67rcBvO+9/xAAlFK/AeBXAWxchK5cueLv3r279N3zLI7nH6vAbZA/ofgP7x2cd/S383DOrVzPI1yZv4vvpJRav9v6V2e2VbUNav/nC6joKMTXvPS4yEk+nCZt8/G9l3u0fhU5x8v/7THxOC2dGy4d9VWplXPaO6uVY8KN+Vh5RnSCWjpWKUTPpu3rJonbYK1d/m15kNtvtVo7d+0wIBwXf++x3pC23Wpt/njv29+1hnd+6RxjTPg7jAlUuF/bRsC5BgC4n8vXWevHWv/PlzA6iu+Pdp4o1RpX3//+9595769edL0vaxG6DeBe9P99AL8UH6CU+g6A7wDA66+/ju9973twzm1YCJZFvpfPs8+Rh2kAAFonSBL6Wz6rqkRRLgAARbFAUdDfdV3ztRtYvrYLL0Q74Fq3D0DGXuv2+6V284Rytn2hSGEEtKaTjUmQmISvqfk3Ey1svn0xoz7HEzv0ns93lo631oZ2eTgkSbrULlqk1tttjAn3kf+lvVVVhbbIuVprQLmlNgJAklC/mqYJ13PRNeUzfuHk2KKm5+IaB6MyAEDK45QYAJ6Oqxv59GuLhlIKWUbnllWJ8WSy3E8oaFk85BytkXU7bb94HDfNN7l2/L0cp5QK36V5FsZDzpHjrLVI0zRcryobPpaOG412w1hVdQG+OGyjeCzScP/J7BgAMJ0cw3u71Ebv/dJzAIBEJUD7uEK7V/vkAXjdPmsZF/nM8zz8fXBw9RNcQr6sRWjTsrq0qnjvvwvguwDwC7/wCx5Y7lT8oOOFZ/WF01qHY+PPcI7sCK6Bc9Tdum4Xo+FgFwDQ7fRQVvRgZTEqigWqqqTzeed0zsJ6ebFlgof3Dl4rOJ7NOixM7Y5qdPtSe+vWrt00tADKYmRMAq3bxUoWF6XWtYx40jjrl77L8zza/Q00X8dzG51zYezjl0MW5FjkOktaXdgK/fouG72E5z3LVe2gsU1ohzTW8LjI2Cp4OH7J6ma9PdLW+OWYzeftcSufcRvTLN04H+PjZHHFhvPjhVCb1Q3HrC1WWuuwyDjrw7POsjyc4xyPfVC3dGi93K+qS5S8uVpbh4VN7l3X9VobNTQsj6Mct0m82jzfZBzOO/cs+bIWofsAXov+vwPgwXknrA1K1Jn4Ya1O5vhY+fTeb16YeEHy4B3TtbutMQn6vSEAWpAAoCiL8DAXC/osywKGJ4KVl8QD1kUvF78zLuwYfoP2pKCS5d3aWx/U6JrV7cY2raagk+hh03dkjSxvYUsWA/8j/RRxTg5KwvjIwiYvbpIkawtObMrId/Hm4WHXFqFYqwntAqA3PGv5u2kaNDwWskMbnUCUTPn03qKx64uePHcTvfyLoljqHwBoeYF91B85hz9X+x/PVRMds+n3MAasfcea3urCliRJq+lUTdBsOp1OuE7jar4Oa2ZNu2HJ9Ypyjpo31Hhhaze7dr4YmPDdJk041oD4xkuLULyoiqyauhfJlxUd+10A7yql3lRKZQD+fQD/6Eu611a2spWvsHwpmpD3vlFK/ScA/i8ABsDf997/8KzjZUWNd5HV34HNKuymc+IdKlanV7Uj7y182B0aWCsmEJ3b7fSCVtTtsKlWLpbMNYA0oqAdOR+0DPn0uu1DbKrpFaenaEZA6ztytgk2vVUWScpaUcKahwMaNkPEf0Wm1vqYxJpiu/+IKaCCqt+I3wqbtc3YfJDxkk3URkpZbI6cp8FuUu8b24T2wMvzT5bMMABw3qJZ2XiVUktmmNxrNp+1x6x8xm1Ls9Z8OcsMA3CmKbbqj9KRr0vOibX1eBxlzijoyAwTTSfWMuX5tZpJ3ZCPrqoWsLYO94vNsNU2ar6O9fZCMwxYN5k3mWGrWu9F8mWZY/De/2MA//jLuv5WtrKVnwz50hah55VVTWiTDQ4sa0Ui6xrO5uOXNQE6Ptiv3sFZjvZYdmo2SfALZBnZ5d1uL0TUyrJ1ZIvPyNq6tb3ZV2Odh5Mw6TkObKVa7Ugb/tK0ESyjFIzR4VgASFITInPw/Di9gpIdzjZLn3Q/DedEs0EYH/Gt1HXFvyk49j0l4leom7VnpJSCx3pQYNU5DLS6VexHitslu6h1TeQLYs1ELfuCAKCx6/5E59yaJlyUxVI7VOQLkr4o0fbO8AXFnzJmm45b9a1oo9d8J/E4iTZhjEFdiY8yRZ53l67TuLod06ZtQ+wLAoCqKsL9kiRZez+A1he0yX8V9yn2Bclxsd921ScWRw8vK6/EIuS9R13XSwtF/NtFpteqY/qssP2maMx55zhXw7EjUEw1CvVT9KgzoknS7fTQ7bYLUhvqp5fZbAj1W+uXFiRqD86NrHkFzAuaaCmH2Af9PozgniRy5nW0cIn635qHxuiwmIkj3Hu1NvZVVSPvyGSlxtZwLSaEh9baJixC3vs1M8s5F+ye2Bm9yQyThcI6u2SGyZiIGSb3i53S8aIXm2HAekRs1fDw3ofweTwnVufbZSNiQLuRaK2XzDC59vrC1JrJaZqHc9p56dC+sjyOSqNqKIJb8iJkm2rJTIrNMGljMMPc+RGx2Axb7V9s6ok8rykGbHPHtrKVrbxkeWU0oaZplsKEMYAtBsxtckyLxGriRXgjOX4T3sgHbaV1BC7hjSy1p64ZMJcYDAc7AMhcKwMAUrSj+efCGwGkGYkWUlVF2Jose4CPTyYY9Ml5nvBOnqVZhDNirEnebYGSaEKI33v5tKjYFBBcSblYgJuNNKVrK2cDHEHMF8IEtM9lSQMK40l/J3xtY0ywzWIgoISg4SgkD2AlLM8aWbNu/sRheblmWVIH4h1aQS2ZYdIXs6LhnOVQP8sMA5YxUa0Gp5fMMDk+NsMAoK4aaL0elreu4mvrJTMMIJNfzLBNYflYwxfR0BeaYQA/nnOsh01h+ec1xYBXZBFqmgaHh4fodrvodsnEiVGksX2/quqfNVEuwhutnrt6rPy/GQjJOBke+FW8Ua+7ijeKF6Z2gZKImosiazHeCKBFKaBRsy66XbpmVdV8PwPFi1QSkIcejWK0bfwihByM9rGHBbfxEOSi8qy+2wYLbm8lgLckbQGTvIA5pZd8SyJhnOEgX8txzrULoawIzls4cQR5BcM4mWD+IfYFnQ1MzLLsXGBi/JRjJPOqz/AyEbFN0dzYDJMx2QRMbDfKNuIlQNEkSeGDCc/IaySIzTAAqJoqzK2Go2Mx3igGJooYmAvNMAAXAhOXopnRIr9pTM6TrTm2la1s5aXKK6EJAbR6zudzzHnnEnW02+0uOdlWVUGJqsk15PMivJEc97x4oxgxfBHeSHb6GG9UsgO7LNuImmhHegVvBFCkRrQfax3qKt4VgUQbZOnyXqI8oJ3kibG25h10MPuiXTgEjDS0JmeuLRhXYqc4Pj5eGrNer4ck2q2pjSm8jvK/QrRPdkrf4pogN1QB2d0w0Md6h9RkfJ02l0mHFBUbMFGbzJ94bpSc11Y3bdqJ2oCOFpMyNsXOmxOrptiqWeO9XzLDaJySNVM/djM0tWhHyVJEbA0dbdu0H9GOymKOum7NMLn2xoiYauf950FHyz1ia2TTfbaa0Fa2spWvlLwSmpDWGt1uF03ThHBi69Qtgp3c7XbD36KNxE7IWFu5jHa0mvtzGbxR7My+NN7ItjZ6lrKG1+mh01nHG4lWJImszjlYDvV7JAi3kd1f1UgZMrDJfg8uFmtRR4jq4NdByzIg16w1H5cmSHL67ugBkSI8sQYH14idYTigvmR5D0nW4/aakPNkg6NYoS74mgl/l2ggPBtqY1lVAGeE56mBifxH1P8G9QZ0tPgjZG6soqOpn2f4grJ27M7zBa3iYVaPE9mkrcca95I2vnJ6mmYhKEA0M5bP4fC+AzRrvYKOLqs5mpqc77GjezVLHmixQdZ9PnS0XDs+dzXB+Swr5Dx5JRYhgDqcpml4CDKIdV0HyoiqavEP4sCOs6Pjh38R3ij+lPt/WXgj7+qgWl+EN5JM/ul0CgBYLGbIUsG8AN29Pl+H++Wqc9sd2qwV4ATe34TIU+tk1EgSWYRpshYV0MmobT02if6/3/o/cHT3TQDAtbffAgD09w6wv3eF+tAbwnp+sSXJNuKYmU8XoY2dLqclcJpEopIQFYR37erEpoeDQpYtz49NeJuqrtZejtWIWFgM0tbJuilZV+SyKRomTZbMMGnjJmBibIYBK4mqtl4ywwAKMogZtgmYeFZELDbDpK+b+nIeMDFePONo5Oo8+zyL0NYc28pWtvJS5ZXQhJxzKIoCSdJSVcSfsus1TRP+njAp1Ww2Q69HpoDsJJfBG8nnZfFGsen1ZeKNBv0RXVMQrY2NqDVy1JUkJnK7TMuJt2m38lHqiIjWJux28r3R6/QnaZKhSUjzGh7cAgBcee0NnNx7HwBw8umHAIDrr7+OxVvvAAD2bt3BcLhHbexwX1w7zWINV2SYDgAA3V4WYALeNvCsPcqYNU7DrWgrMRGY9PkyYfmUEdWboB7xcZvMsE1YGBVpo5voPdbSjaJbSfvTNGvnmbdLZhhAppg42kNYvi7X8EaCuROJzTBp4ya5CB29eu6msPxWE9rKVrbylZNXQhMi8Uuajqzqq9qRaAUh0dHa4D+Rz16vdyHoUT4vC3p8HjqRFwE9Oke7Yr/f53NNcNJXdYmTk1MAQJYl3NcuWtpW9juYJHwnIGlnW+e5Ujq4W4yR/jdRyLzh4xL4hLVL1mpufP0tnEyIn+7oo08AALPxKfoPHgEAbr71U7j6LmtFN8lnJM9Cxi+MsVom+tLahDZWTQ3PDv6gCii9NvZa66BJCL2r+BCBM8LySi35goAVbfUMdLTIJnhAkp6NjnbObdBWXIBwLIXlbYSOjnxBAIXlywvQ0fEnQP6gF0FHr2pwcVh+KTF5w9hdVl6ZRch7MaGW0a/Ejdw6+mLzCqABj801AJfCG8nnq4Y3sg0/YF7HOp0OUnZMe28xHJDpMpmOeXx8GDMnzlrjWqcmY3C88y1CGRrCby0Joda2TsbYlOvwy+V7NI67t97A1TeeAgAePH4MADg8HSN9QPd5cjrHrdNPAQC3X/sRAODO2z+PbOcmgFUHL7VBUiuANsLV6XZRVdzGkFlvQwJw7OiVsZ0t6JkbYwJ17qaIWJJnaw7lsyJiqy/uusN/PSiymkayiYERHkg4FSbmfo4jYrEZBhDHUkjRYGzQEt4octaLfFHo6MuYYfKpVXrmfTbJ1hzbyla28lLlFdGEfHAmr6/GrfpXVVX4PlZvZSeJw/sX4Y3keNFGVrUiYHl3vKymEx/7vHgja234TnBCmVZIE0HJJsjz5T44b3FycsL3E6etA1a0Gq1M2LUJ6SyE6pLguV5FIu4XNwFZd4Rbb34DAPDk3mcAgPdPfoAF83bPTo8x/8ER/f4BOa7teI6f+4u/QvdRQ752qzHEWm+c/5Xx85wxdgrOh3wqMTdjTIyYYUabYFpKWF6p1hdskmTt3heho0VWw/KrmsImtHKsrYmmq7VZCslTW9qwvLPLSaoAc0ezBhS/B18WOjp+/rF2d5EZJg71y8pWE9rKVrbyUuUV0YRINuXiLKM223wj0XTqul4L618G9CjHx6DHTZy/56FfPw/oMe7r6s7jvQ+aWxzyT1P+3bmAGA42ujcBhS27qHcWDsvQ4rgvWZqEY4ti3TG/1G5BpnO9L6M8Rns3AAA/90u/DACYn4zxo/feo3E2GfZG1+g+FT2De3/0I3z0gx8AAH7xL/0VAMDuO1+D0Qd0P/Z5ZVm25DOyHJpXQsDmreAtA5GbgcKCfUptuRwbtvgQotcaKtSdawGFmypDrO7+MharorQOGfObHLfLvkPRJOjcPE8Dh7RMauuboEU4B2TMJy6lj8qoikbsGz3LFwS8GDr6ItKyTcEcpRJsULzOlVdqEYol7txZC5J8rjqmz8IbyYSTBaxpmiW8kSxIcWTtx4k3MqZV0ePCgpsIyl2beRpGQhajxLSTY9MEJbNvvb0icV9a1kZJVjWwiu69e0Ao6Z//9rexmFCi6/H4FA3/Pp2LKZhi2KPo2v0f/D4AYLI4ws13/jUAwPDgbW4XoA2bx0qHjklqRelLtIUleRwURZoAwLeZM0Fa3I2PIoLraQ3xC3jpiFiyvknFG07sMpAAgRzX6WxOVJXHaoxpk1QjdPTqfNy0wcURsU3yedDRsctg6Tor9yGn9BYntJWtbOUrJK+MJuQ9zlTjztKK2s/lE8/CG20K74uWYa3FbEZJj/LZ7XYDGjvGRmyiE3kRvNFSeHPFlCvLcslZK/0ScxNAcFa319YBKR2Hb2PtaC3UHO2ES8UBg1IgOV0Jkpzz10Bjt//6W3jzLmkzz/7g91CkZDK4ER2HpsFizmH2ewQt6EChyPf52jQNZ/UQ4ORZo3L0ewRHEJoN61xwTIuWUZbVBpNAQ7JfxZyE96F0dIwJijUgGfO4YmmMOQojEYoRtJpQ7LhdQ0dDLZlhAFdV5ekRzE6VhOOytA2tt8yJi6X5TEO7/iw11ssyrcp56OjVAA2wjHDfDFsR3BUCzOCystWEtrKVrbxU+dyakFLqNQD/E4AbIMKI73rv/zul1D6A3wTwBoCPAfx73vvj867loeBhCLAopXEuoRVxO9YcapcBPQK00ktVhk2gx8WiJR6T43q93loVhBcFPW5yYMe+rNjRKZpZi35eHygaE3m0rWYlu3oMlIxD1KvwB+J8llAu+0FUq3daw1QevT187Wf/dQDAo0eHePCAENWaC/BZlWA4JK1oxln0n917jKL5IwDA1TF9d/3dn0LZ5+eRA+NTprDloUvzDlQqGffUirpu1sYizvlqNZQmQDRkrM8S2fVjbTV+RiaaP6tzIUZHB+d306L18zwu6dyio4HlsLz3fo07Og6ZryLHgZby9SyXzEXoaJGYvnWTLyi+XvBnatHMW070y8qLmGMNgP/Ce//7SqkhgN9TSv0TAP8xgP/be/93lFK/BuDXAPzN8y6koBhfsc7poqISM5vkLNzORXgj+e2yeCNB9ZZl+YXjjTbhcsLDdw5WOIa9WjMjYhNuk8Smpw7sh8mamRFHdTY612Vz0A6QskR82KzbwfDWawCAX/7lfxP/72//PwCAzz4i5LRKMnzw9D4AYI/pS5rhEIucENdTjgi6okR2myJmV994Czpnc4zpRHxt0ZVk1mK9z3Fgoh37dlGPX6jVCFZsUotsrKmull/8TejoYFLzotC4JqTZhEXIL5thdI02ImadRcnlnSpBR0eL3nkRsZjeZJN8XnR0OH/JPdKaYYBgmp5vEfrc5pj3/qH3/vf57wmA9wDcBvCrAH6dD/t1AH/t895jK1vZyk++fCGOaaXUGwD+HIDvAbjuvX8I0EKllLp24flaIel04W0DK6HToN5Guz88lDpD14zkMngjOu7VwhvFO5i0Nc1SJH5596PfRfVeZ+2L1ehY5JwkSbG7S07h2YySfq1tzlW9Rbz3MIy3KTWbN00J8Dgd3LqGb/7sN+k6Fe3kJ7MJcj52MWUWQHRDvfR6Rghr9dkHUE8+BgDMjw9x5+s/Q9dnahALg7kiTUKz87Ou5sFUdOxtVWkaJTjTPdI0DWO7WCzWNQGtkMqzWal4sjSGkaarlFrTKOMASBO042QpJA9INVUx8eg7QnrTPctyHjQgmbWbkqep6c9hhlHDLzTD5LxVTWhVg4/NMPrOtjD1S8oLL0JKqQGA/w3Af+a9H2/yUZxx3ncAfAcAbt95DV4lgNEhY9hLOZymWeKQacufyCJzfocvH1lbxxsZY8Ii9CJ4o00RtYvwRmGcfDvJ0jRdm4TWulDVdFNUTqSu6xD1S5Ik4JGErN57tGV7tLzU6yWd43tncl8oKAYcuu4It9/9GgDg/mMyx56+f4idLt3PMt5oVldwY24Pv/SfHk7Q75MJdnJ4DMvIzOuvU+StVAmuXCWgpGTB1/MjOEnXSOhcr4ywxCIidVzCWwXzmXmZTJpB6hJlbLZWVbW2IMUm86a6WzQ+PH5cWCDLkiUzDACsqyFJxIINWo2I1RUXQIjmzqb6XqslnS8TEXteYGK4xtIGn6yYYQCZYj9GnJBSKgUtQP+z9/5/568fK6Vu8u83ATzZdK73/rve+1/03v/iwcHBizRjK1vZyldYXiQ6pgD8PQDvee//m+infwTgrwP4O/z5Dy9xNY4qKXgp4CdO1Cxpy+DYJtBVxEhYcYS9SGRtE94oTqh8UbzRKr/RJjxJjKwWZ7Tzrk1BUMsMjgCEkmdJ4mtv0o5i5/kSDF9oeyBJqxqWUwaaSBsVJ7Wr2RHsEKrJOp1Adaka7de++W0ah5Mx7r1PbIwz3vUbk0AX9M/OgJJarbEoG+bJaRR++Pu/AwD44I+/DwAY7N5A9nO/SPfsknn35NHHKBc0zjtDuu/+tddgB0TGb3Map1EyQjFf1yK8ErPNhPr2jos6JlkCzXOiqWXeLWuHm6JnMhdkHI1JgkZlvYy3guMcFKNbTUYYEyuOiNH568nRIlrpwJkUrIToBbgIHS2SREm9IhcxJxJPeWSGAYD68UbH/gKA/wjAHyml/pC/+9ugxed/UUr9DQCfAvh3X+AeW9nKVn7C5XMvQt77f4ZV1aGVv/RcF1OASgA4BeVWd3AVnBVGGxj2YQQCL9uEHaU952K8kRy/yeexSTu6LN7Ie7/kKwKW8UbCmNjv99eSKOMdykiIWbU7WYwjWkflLju4JRE2RlhfvUraQV3Xa1zPzrmQ39TpSMmeJnKeCs+zQ2N4hxTfhwNqJ7lcGoadsHu3yX/z9te+hekTssrnx+SE9kkOyxrHjx5QqL6TanQ4Wfd4fIi0kyPcAED28ASffUh+psEV0p68q5BxmLjXIe3o6LPHuPkGsTrm+5SzNp4eYbRD/W9qhVLIw5oWCqH4fiWPbWVMQG3LM/Bo8/bImU/fLyHdvTxXyf2qkCZMN2JJa8uyzpIviNpgl7BBF1XRAMgf9CLo6E1h+dVKJcCqb7V1zLfFLOMR+jE7pr8QYdyCMoAX8IlEOpyKnIMKAXyXymfaLkgBO7FO1XkZvNHq3y+KN5LPuq7X+I2apgnntE7i9ccROwyVXlfLlyNm7WIszJISHUqSIcRsNUajKFZwJl6hwy9xFepYtRPThPrqCjW/uA0nwSqTQFl58Sp4CRYwvufqa2/gjW98CwDw8F/8czq3XODI8/hJROhoDjVkZ37qUWmJQvKLeTrDzv4uAGChaVGfz0+xyxVqU46cLY6nmBeUHgJ+wU3aQz8nc224ew3pDo1V9+A69dXsoplTf2pxWqcpJkXJY88BisiBXVYVEvF8y6Zhksh8btM2FiUtPs6LWVdDgSOvbBLWTRmc0UBbyVVkKZ0m1I1TZ5phdBVcGpgochFzYhwRC4nUISH6+UwxYJu2sZWtbOUly6uhCUXSrtb0v6cYNX0XaUWyfnrvoZJl88hbCxdVMKXPZbwR3ePi8P4XhTeSv0V7KstyzSRKkiSYdTEyNsYOheRJ2YBVErQrMfko/C/j0zpM51EpnJq1nXYDVBgOyfTodClaeXx8iLpe3gmTJA1mhhImR1cHmEBHdVB5ao9lzSTf2cdb3/xpAMDTEzLH/vSDj9AUpB2YHrWxsgrjBaeWWGDBjIoyScv5BBVrTzuKzKwsQcQ2SEeeNA7Th2TiNcz4WJcew4z6N+z3odg8yg4IxvbNX/hFzE4JM1UyNcjV23egWJPsstPbd/qouMJsnndgGAvQsIZjsgReeJs4WbXX7WNeUoGCRig9dCckHgtyuijnaPh+mwjsY239i0JHx99dZIbR8RG9ByyWzTD63AQROU+2mtBWtrKVlyqvhCakoEKi5maKCfo71oqC3e0U+4raXR8myt86A/QIUEhTRSv4ZXxGnxf0KP6hsxzJAGlJshvJ7haH98uyRMEhXCkxk2VZKB1dVqTd7O7sYjDo8zmtDyoGurXOTGrPaG8USiwXrIHEcIP2uaj1MLHWLfoZNYS/WojQfJaje0Cay5tfJ4fxw2ePAvmZZg2mWixQLFhTqAwK9j3Nq2cAgL3hCPv7pKUVrMmleYZ5xVAB8cv0Fcqa/n76jM7tdDqoG87Ragqk7K95/JA0s+OP72HUp3EeMWCyevQxOnuELL9y+y49j2EJsE+ktrtYcC5czqWT0FTQCc8L9uk0ykGz9pSqttBhInXlF6yBeBe4odUGYKL3fskXBPAcXpm4q2H5y9J1XISOBiRRNZq3G3xBjf3xhei/MFEKSI2B3VCfa9UkWl0ovPYQzs82snY+3sgx9sVGHDt0ny8KbxR6BmD54cYPf5NzefXaTdOEhUBrjaphKtOqXcxyjuqIg7Lb7Swl1MpnjGnZ3WUH74KuZ62FZCDkHXL0TqezCHJM58ZOdpE0Tdu+2KIFHMnzUIDq08t68DotIj/19jv4/h/+kO7Ni9DubgdVzojhWY3hgu69KwturjCZ8lhwHft5o5FZnsYDul9hF7CVC20DAGUr+JoWpOPaoGbWRyNJposFqlP67lCe67CLvT1akOZH96j9t99BwRVl373700gHzICZ0jN8MJ7hxg1asLKazNHC6FBR17GpZ3ommOaPHj+kcU/T4Iyu66rdfNHOLY3WvJbvNsl56Og4jUjkQnQ9b7D9AAAgAElEQVQ0NkXEYnR0O2/rev1a58nWHNvKVrbyUuXV0IQApA7QXsGx5uKkRIq1G7WicC6H9oEovO8UlJhocXg/aAWsjSTpjwVv5JxHVYlmQvdOoyTLtuKp2phEGPLE3DoFRXzOgAsjLoqi3Z/4j263F8KphKjWS+fEyYri4NYmgdJswghOqqrW+HvqukYgeLYFPGsKykvlUMCBzRZ2en/zja+hr0jj+uGPCE1dOo+ZZkdwv4/pYw5X88egn+LEsjnK2s+guwM3oe9K7utiMUfKeLK6EpJ8FzS0WTFHybv1sE/mlrUWjVhFbPIn0wJ1Sf06fkZO66NHEwx3aMzuzech13FiyfG8c/0qZmyi1DustdZD+PC82FSdtoUpW/NWI0kE3pGHsk9iUgO6vU4ITKi1/LZNYflYNuWJbWJOXEdH09VDe5VbC8k31i0Vs7yMbDWhrWxlKy9VXhFNiHZz7XzkE5IV2MBuQIyeW1jQRN9vCO+LIxvQUAxmS9JlrQgAfHS/zwN6bNsVO6FF+4k0sigELz4jcWTHtrqNStnI52w6C5qL9L/T6YVQf10xetu6UGImbr+K/A2rjAF5nqPh4ohHx/PQPyUwCRXtmJJbZU3LaRWAea6tiMGahco07l4nBPPklLSIxyenQVtRPkN3j8bg1PMunSW4PSJaj7ThqhU+xTSlc07Eoe6bMEACRWi8R8VQBiiNTHNWP2e6z2sX2qsS+q6XJyjnDJhkeMNiUkOqHD968CiomgnTPw77PVy/Tb6nt37hl+h6gwmm7Liv2P9VDPaRZhQ8EJ923UyRZeTAT9J+mKdJwmOHlrVRHmFd12ipMyR07jdq5JdxRgMrQRjI3GSnPyyiB4zYF0TtaTaG+s+TV2MRUoAxHloreC8LTuuB1zxRnNJwjAmy0WJ0fqVT+n8VbwQgwhxRZG0z3qhFYdPn8+ONNtFgEOR/mYweUMHUialYNy5sgXheoa7al53u1zoehRpCxe2O+C3OazlNempbj1MxbF2jBr+YQe32wT7QKodiBLBH265E6mCBTLCymqBmXM7BiMybUlk8OKb0jqQ5wmsHbwAAOj3C8vihgi+IMqWfc/356hQzRe3RGY+jyjA5OuZ+82+6j4YxPdpa9NmxrTkCtxhPUC5okcoHZDIeqkfY69FxXdCidTwdw/FLOJ7NQ000GafMnWAyoTGfcLSyu9NBNqQFdefqdW6jC9S5gjbvmjysJ84uQnmjwZBSVEymgwknfFt1U6NxK/MoeqjPw5y4GR0tlLiXi4iVZbmxZNJ5sjXHtrKVrbxUeSU0IQCAokCkLNwtZYWBDlqRh+MVV/ASLtFM57FMk3Eh3ogu8hx4I752U1+IN0LQkFrn8iaHukhcyFDasJQnFCXMrnIaE/0Hn8Ph+7JYhB1Ozh2NRhHS1bea1HKj6EPua1Sg8JC68EXdhF04XK9awJs26TPjUkCoOeernCPhqWZY84BVmDE8oBH13VfBZLSmh7kn88qzuZWaFDlTePiGNJxpPUFZy++kZWlrkXNeFgxdb1xMUZd0XEdpwPKY1awplRaDhDSOyrGpNwB0n7S1+oSxSGoX3WHL0OhEkbB0TlHVmN0nGMHDIyL8TzodDPZIk/rWz1AOnSoU0COMUr7LibX5CI6Vy2Shg/M57dJNcuQBe+R4jpk0CfPfRLmFm62C9fywTTmTraavV8wwuvMSOhoCJWmJ/uJyVJeRV2IR8gCs88zot/wiKBUvSC3+x0TMgk5eTImoXQJvJNcObbgQb8QPOjMwvgVAApvwRvK7RJFWsqzPGgcfAya5LX4Z1LiJJ0gSTb3QwNZNuLdQsU5mixC16OQdpNnyRFFo8SQywZ33yDjKVDLLYa/bRcZq/ekJmTwpHBbsM8k7KQBhMOREWDtHwxkjil/+BApJQibedEzJplfyHsacZFpai4TH3FpaCFxh4PilqDjbvKsH6PSojafjE2pDAjhepMQchfdY8GzfGe4Ekv7TQ/JHzcsGXTbRHCeRqomC9rSwoaZxXBQlKk50zYbkRgDatI0sVRjPyGQ8lPb0+zhoqFrtD373R9TXqyeSB4t3fvbnAQC7t1/D0SnP795eqKhrGb81rPro5BJxlOebIRczy7YLSoxBWwXFxhVoRTYBE7XOsGSGARwRa+9jm9YMo3P0uXN8k2zNsa1sZSsvVV4NTch7VI2H0TrwG8snoILjV/lWdRE1UW/QejbhjZxzSzW24k+63nPgjQKdSIQ3EhR23QTickGvK/jW7POtZrZJTV7V1ow3rfLrXIhLSF/rugoA5YR5nlNlAMZ1GMadeO8xFxoRa5E3WRg/gBkjRZ0X3nTXnp+kbdLqnBHcxZw0htNHD6Eq2v17/QQME4LicUyaBvMT+n1xys5f3Q3YIc+Jrr5ucGNAmtBsVqLgyBw4kjUrpih4UI2nc12lMSs4ZYSVntyoYB7v5BRtms+n2OWyO9p79Jm2xLHj2SYdaMYoZZYicK7OMDuiSFcl105T7DNOSGuPhKOYijUCVA2QL0c2a+cw4TErZ9Snk6NjXNmn+4x6hJPK6hKqRxGznnFwjIXyKX1Xp0kIAGSG7wsVsErBLI+KFsSI6dWEafldpH0f2pJFvp1xctTS33WzHEhJ03TrmN7KVrby1ZJXQhNyzmExnyDLuq0jWHictQ84CtKIlqks6G/Jp+EVfAPeyGkdiNA2ObBfGG/EvpdEm+ArAlrSsxb1zAZ+pAktUXXIzsSbTQMXnMje+dZ5zO1xtoHl3w2zEmZ5Dq9afmO6nUVi2mqzU/bhCIMj7WCsFXGulqub4OuRcjjWIYSEpS/aNrCM9Zk8WcDyOCdDut9ebweK/SzXd0mreXD/EQrmmJbE20TVkCmZpQOM2c8wYaqONE8x5xJFCWtEVqVI2ZdTFtTG+8eHGHaH/F3B19ZIWTtsihIT3sHnJTvUC4+UWS+VZi1TzZExzUgqOWaVw+mM+tLpGKBk7YkrfcwOa6iM51Qneh4h4RQAgGlZIJ1TX/7sR38GAHh47z6GI2r3wY1rQIfxSvsU1r/59jfgGK7Q2btJF/JAnkhZKupTkhh4plOJ/TPyblVVteQfEmnnY1xNteWOBpbfk6ZxS74g+XxeTeiVWIRs02B8fIg0y9FhljxJorQmCaC+RLdmmooAWrIUSN8vgzcCKLIW441WHXh0n+fEGykdoPmpMCV6h7qUSFCb8pDwS48o4hUWIbENlQ/qqvUtHsdIr7UJjnnpS1PVkrcb0jaMbksjG9NywgRcUl3DVmw+cZpEXRXIUq42yyVrThbHsDUnkVoysZrZE1gu74yqCZiRgss7z/wYKX93WpGzdlZNMGP2w0UhqRWdUHV0OqsxB/2dDJh3J89Qc/9LXoz8eIIDNokcL7iV7gST2nd5ES5KdDPqw9HkBKbHgMw+mX/j5hiWHepJhxbXgysGRye80HLJa6cMjCGHelU1gT2gEZ6nNMMJO6Sv9tmsqxrMQ7SS5nWWpZgWdO3Do6fUFu1xwFn7jx4/QsYlv6/cpnGyymNwjUtLzekeO6PraBo6zoSUn/b9UNojWjf4d7XG4hmnR6VplKzaLDMnxtGxxrolM4z69/yL0NYc28pWtvJS5ZXQhJx3WCzmqOsSVeDLoRW/0+0H7ciZNDLT2ATRHnoFtn4ZvBEAOOsClYN9AbyRMqotl+PaRFkJmXvnkHaWzaimqWHMsmO68Q5OIAFSxkhpuLBVqIBdCD2OTLi2rb41mRpxPKslxOwqetZaF2yFhr2wVWFRMUK5YAqNqlxAMf6nw+ZmUjuMx7IjAqHYqOawde3hJkz0zukdh+N5cOBOFhNuS43DMZl1s7pBw9pM19JxxbMGNSSZk2EQGTA7PaR2c3VXp2toCCWGmB0ZGsYJJEkPBfdxAbp3t5+0qHhO9ZiOHRxTgoCduXk6wmRCfc1ShYQRxZIeU9gKPqUBqBklvru7G3iLUk4tmSiLkulNEkP37e90MG/o9+l8js6EtK+yoHF49OAYV36KtKa7P/0zPN4DzOZtaSkAGAz6qNjEdc4BbBU0WC+oEIsEEgTpDh+xKPKE857gNADxpa9CTzaVDrpItprQVraylZcqr4Qm5J1HXTWwjUPDu4JhJGtdlViwAy/v9IJWJJQH2iRLWlH7uQ56FB+dOLC9b8P7+gVAjwCWw/shHB/4FuA5HK2Fd9paeIbbBve2TtBwHpHkJDnftP4N5QG3rK0pKlVC7RW/Qxx2DeHZzSWog6aIdswa1giapkLF/p+SKTT8+BjzQyLhsiektbjKhOKHz549Rs47srQjMw6ancuPj2knL5IMriaHcsEhdo9FcHY7V6Pk750VvvAmOJdz9kHMbYInE5of8ptJDbpc6SNlaMFsVmHKqL9OrqGlFFJf+u9Qz0l7qFizGOzuQNx2OQMrvQUMM0ImOsUoJ2d2xVpGYzV6Q/IFyYM9nZVwrBUVjsahmyjkDEHwDDZ9dnIKz05xr1KUKaOQWRvrJAYadM4+p3RlhUOyS07qip3/88Uk+HWMTqDQlqMClkuZ66C1u+CQD1VCfMxfzcc1LRQg5j9fLU/0PPJKLEKAD9VOLb+ExkqFULu0IBVcbTPPaVJ0uj2kAerPk/AMvJFIHFnbjDdixKjH58IbBZMp0mHjBQkAlNZwnB4g2CGj07CYhcRTlQashvcOih2ETrVIYBcI5wXf5KCiiqDSrjiVI0QhxWx1DRxHRaT6Z13P0dTM1TOnBWf88fsoH5KjdDZm57BLULKDsvAVXEkRnj6bW8o7zPmF0/mA+1qhHNPiYoyUPGpLEe30Mzjm6OFcVZzOCxT8MnRGhEDu1QDT9qBOmPDee9S8KEh0zFUWPXZMZ2iALo1L0uc6doVDw4ue5mTVxbwJ1LNs1SFPk7Agl/MG7HtHzseVkwlUyoumBCG6KWp+1kJFq3WKvQFhmKa80DdI4AtGIPsCBW/Inp3onTzF+Bmh1D/+nT+mNj46xWCfnNlmnxYjvX+AvYN9bu8Imt8BYWaIa+eF+aE9tF5eDpxH4GWSRUhphUUhZm2y8V24IJ97TV7YHFNKGaXUHyil/k/+/02l1PeUUj9SSv2mUiq76Bpb2cpW/tWVL0IT+k8BvAdgxP//1wD+W+/9byil/gcAfwPAf3/Zi62hn62GFedp09b5rtnxVhRzZMyd0+mQapzl3daBfSbeCADUGXgj+t94H8rbXIQ3kp0gTjxtw+0RjUbYJXRwisfc1pK0KOF/i5bTBc7BCC+PlPJRNrqoOBZVZOK1bY13q1ZDAre7RsOqPninM3WBYkLayGc//Jf004On8FzTfc7qQaMVMt5tD/avQwiOLe/6xaJAwbQdUuYnGw5RCmrZ0/1Oj04DdUSOFKOuMCGS89jAYDGhYw+nZNbdPLiOO3fJ/Hnw5BG1a15gOiXN7OYNwtgcPTvE7Ji0CNfpYHiT0dqOVJnFrEHNeVs7V2keWZOg4T5M2OTTOyqg43udPjocfCgZCZ4mWUBwd7r8WVuYhucoI6LrRYnHTyjMrnOZGxrwHOpWXvzJmLI26gqHgWirDY3J+L0/QYdNvauvv0l9/trXMRNU9JUMmdCwRIyYwWwKBoINvydG2qBDori1kldoQ1herhV/nkU9c568kCaklLoD4N8G8D/y/wrAvwHgH/Ahvw7gr73IPbayla38ZMuLakJ/F8B/BWDI/x8AOPHeC2T4PoDbm05USn0HwHcA4MaNGwSM2rCCxmFya9sVXLJ3m6YOWlHJ4c80y4NWJI5sqw108BnRtRPtzwU9eq8CUPKyoEdj2trgMV1CcPAtZcFLfpj4ixCoEcJxETWIgYYyywhv59r7OaFb0E1AXMdjusRPLedLqZ6mhmMuY1XQrl+cnuDowX0AwLMPPgEAZHMLX7Mzd0i+kztXr+HxPfr9cF4H0J+0NfHAZEoa1Yiz9x+fPoLlPVC4ncf2JIS8q1kHU0dak2IE93wyw4CR0HbMhGEmx+GY8rumFYXB66JEp0M+kSeH9J1ONIacq2VrjXLKT5tLDKWNRzaiZ50LONbkmDHLouV2D4cDOEYjL+oCDbNa5pzfNtgbwbBGqZlFoKv28PSYaD2ucvWOw3IKdiNhnyufPP7kFIZ9MIuqhO6yY3+HtKiqsiiZ1nHQ5VLUdg7H4/PxvQ/p2sdj3Hz7bQDAza95pK/dpfYwYp5KNDFFC+fTeeg1rR/wqFijEt9pY7FUTaN1bNM5xDf+fJrQ516ElFJ/BcAT7/3vKaV+Wb7ecOjGFnnvvwvguwDwrW99y2d5B7ap18yxlXOWSOEBwFoNY5Zf+rquUPMLtZhHeCNGYTt+0NaYz4U3YvaG9qFZGywiq5cxE9KX8/BGJtRnQcAqCQZJE5cHXc8jwP/j8j1BzWYTrvY+8L/IA1mG2zdwgsdiWL6djTE7JBNn8Yw+J08e4eSEa7qzk7Xb7UHt0gtwyvXVP/v0/eCETTKDjB3SFeOITmZz2A4vJBJt0glSzWV7eMUc3nobp9WYzzmCqoQcn8yJ/ghQDBMS0/Ho5AgfPiV6jEWPozZ5jiuazulmjHnCHKbP5uF4geGQnLjFXBgsNRZmzOPDbkxbIevQ+XsDdlCXBRQnvaIogVIWClocZ7YOYytm2+OjB+F5PjylyrDDUTdc+8khLeC1AnzJmyeyAFLWvOFqWPiMFoXjKS2ug24CzxvJhJkhZ1ah+5AWu529PRxcJ5PUcQAn7/TD4lI3rWnVktmLiaVDKojMp53dEUruX13XsFaYR4WCdjk6exl5EU3oLwD4q0qpfwtAB+QT+rsAdpVSCWtDdwA8eIF7bGUrW/kJl8+9CHnv/xaAvwUArAn9l977/1Ap9b8C+HcA/AaAvw7gH150LaU1TNaBTvO2hryQUkU5LSv3D7+LJhCbavZcvJGE9/ufC28U2i3VMJVGYoVZzqEOzI1tYuoq0ZNzDghOZrTHiaNPNCsPaEnaVS2/3aaEW/HwKSg4u0pB0jom67qC55D5/IS0nk//9D18+idEKXFtRPlUR48ehrG6ukch8fH0FEect1Wwk3mUpBjukKmzWEwDrUXClUgTrVGIOi/hYtVBwuyHKX9XlxqZpnvrcQmBinc4h6pJ5iHUL0m7jxansKzZzsfktO6NrgWnuLRlt99BuaDfta8xnZNGonK+R7+LDhOY2Ya0kePTAjN2SHcYd5P5HLMFzak81zgVtDdXhm2ggqZcMS7pYG8XUzbbLGt9ZV1Bs2ZSM9vk/pUB3ITaU8+ANDjuWVu1TUAr1wxl0EmGRtD1rP1lVYVD5upOP+uiZDjH7nXyjNTXChh+ro6jNUYppEwF0+8zp7VJ4T1rSvxuzOezyAntIHZ/a8CpgHG7rHwZiOm/CeA/V0q9D/IR/b0v4R5b2cpWfkLkCwEreu9/G8Bv898fAvj285xPJX9SyqfirO3w2dSwrBW5lUKIqyI7fQx61Jw71STLoEcAKBYzZHmrFWUroEetdaAY3QR6DOF0tNUWTGICH3XNu7ANhKntjmG0CdQZ5/nBdNRNj3VEqrW2Db0Lw4BXIfzvhILBeUm3QmMbNAU5iu99/B4A4NOP3sf4lELG8yPa3bOOhjO04354eI/HrkLFYD1xWoybGkVJx/XzBAPWXMYMZux5gwFrCo79d7nX6HfIb/HgEeV+aSTIuN3ztIeSqT5OD8nx7JMxZpx5/tEnhNp+/a3XcYOz1bvsQ9pNDgCuwHGdAYH3jx5iZ5faMOxa7OyTM/gR+8EKPMFgQM5s8cvaaoqS4QE5F0lUJkHKCGRXLNDpMpivIi2rKC1mE+rPDpOfIdPI+BxhVpgt5gBX/+hovm+dhnw7lzSYMIWtlFPKjEFRcz4dAy+LowYLDpn3R9T/dDfBdE7+rYf3PsHREbXn9msEUbg6GKBmq6DP/qLaengBV0oVkEQH0GsjfqfJSfC9pqkJgRTHwRpjDJrqq1jyR2tkWRdJkgZHl1Sf1EkKzeq2s01rpjWtQ+ysqNry5zLeCOC66vwAy2KOjB9spyt4o06Lwg4IY49EmAeFJRFxQqBCKhD2TDAWHjUvkJISoaLaUHE6RRsJbDEdm8jIl9JIxHaTJrjWme15ctjGoooW4fkTerFPHhC2ZjqdwTFdx3RG976xt4tPPqaIS5e5doxOMFsw5QP7bxOjQ+2zPOmGCdvvyIvXRcFj7ky7ctc8kGaHNoLx8SkqTu/o7w3RmTOimmfppLAw+/Rid77JJtpigYaTPvcGtLDMx88wukLtnXfoZVP7HZwEvJVHczrhv+kevf4IvR6Zgk+nbGI1Exz02ZnLY1vOpyh4Icz7CfIOPbsxR/8qdDBjZHKP5+39w6fo8WbHgTUYKNQTManY3HZAteB5XVXoM5L8mE0vk1oUvNiBCf9Tp9BTNCb1lJ3W9gQ5R8w6xqDiII0EBN+vKlx/5106n/vXpB3UkmbDHEm5z4JJLE52Y0zA6lnbLPG/A8sZBZeVbQLrVraylZcqr4YmBIXEpPA6gWF1NJEwum2CVgQkAeujU6FdqMIqfZ5Zs4o3AmhVX8YbsVbEIcg0XSdZU9qgWaET0coGLmrCFXH4XJzapk0KNHzvGk3AFgV4j1drCYGbctU2jR+dL5gNi4BBkutoHZiBtbWomR9aiB5tY6CYj9lxntjThzMoT7txwzXdrQFmki/FJGh5x6HDGBS/yGA5WbdybE7oKfKENJOROMxTjeOKHNu9PmkJz05PYLnmzbzW6GU05le5GOEb1+/i48/IDKsm9JkMdnD4hNq4x4mj6eAUAw6Z512mtOju4pNH1C+jFHp9rmTBA5CaEQ6PuEoqtyHte6SO5yGT0iUmxWC3x21cIOE50B0yxshp9MGmGz+vTifDglHPUk3YWAfP863DHNunJ3OcHJNJvDcawc7p2kXNpGWLGj6hc+Y8dsZ6aOEdC7l/BjVnEWgkcMGso3MfTu7jzZrMtbcZ6zW68Tp6Qw4KME6qbnxUlUOSdlsyPutbPFrIt9T6q1nyB2qZ4hQANMPhtUpgTLsgCZOdiM67oQ6WRNZsU12INwIIL3Mu3qiqQjKnntJDy/MueiF6QG1M0rStO2arYAqFSqdKhb+TYMsZNJK1L0mpUYllKY0DLI/NKi1n/F2blpGEpFcZL2stjFRBdQqGH728ZLv5EL19og793gd/SP0/BHZv0gvFFgPytIe9IS1WofZXWWDKZs2hm6Ezpxdg2BuEvvoBTeL9AzKZkqZGxhibBad/fOvmHTx7yiWhn47RzaltWcJmstG4vk81usaOTKZHR0+RDuh5nEz5Bd7xuLZP3w1HFBH65OEYQ2ZqHBiDLpt99WzMz2CEqqL25Oyr8kYDJb/YjAnr9hNUvHCpzKDmvzsJl0Qqu6gkWZdNoqPDwzCADZvON3UPJ8zb0+nx4q80BhxlPJ5MkbCptMdmcmoVnPBS9dk9UNWoGa+VOk4E7o4w4Z2iKGpkPFcKxkHlTQL/AUVCS/YNvfHz38bNd36W2sFmadoZADxnyrIFuhqpg+0NPBcHEHPsebmEgK05tpWtbOUlyyuhCSkAxigugyMmBf+mFDRn8mmdhPImNnDe1LC8oxiObuk0W8MbneUwOxdvpF2o/a0ZT1FXJaac1JlHkTXhCcrSPETKQnlOb1tMkZRqUSqQp1vxl6LViiQJFHY5ITA4yCVqsVJ4UX6z7JCW+2njA5K3LGs8m9Du6Vlt3xkqPHlAu2POplVyJYNPWKPq0zh00l4wHx4e044/K0o0rBH0OjlOuPzPVMrupPswzNEzG3NpoOEuZqzi53y9QXaA7lXSQka9PezskdY0PSUn+s6oD5fSda6UdM5kDsxYC7OctPq1d76B28zVbKViq5mg22McjU6hmN+6zyyIk9Mac46EJV1qd78/QMWmvk/pu0kxBVuJ6OiW6qIPuk6jXEiFUKz1Xr9+gMmUNI5SXAImwaDkucxaxmQ+QSGRpW6CETvhe07mgsIRa+Y5z4OR6cJnHKwQRkQNaDaZ8sFOmCuV5qDOXCNhDfleQ2Zt2fwOqlNCYe+8+0269sEt5BlpaSpUd21TkLQBrFt+X6HaisCXla0mtJWtbOWlyiuhCYlordfrYSsdVlntdUga1Vp8Iy03sDiwN+GNXFNDR3gj4Ozw/ka8UWCOc0HTKRaCHJ4HR3qS5oFkTdDGWZYRJR81jvsV441aZLGU6gmKkPLLx66UCdoUvi/Lsv1ejk8Mukwj4esa127dAgCccnma2bNnSD+itt3N6Lcn5RyDfTrn7g45h9Opx8cF7Z45o9KbbgcZTyXfNEFLHU8IlWw7UzS1FGGkMbnTNzi4SZpOs6CxMzrBfo8d4U2J8QmhfrOuFGpMsDei9jw7pevkNkPDkIGDgzsAgH66h4xL55xwPXt0LfIRO+kLh1lDfg9OLcSiXqDPPphFSb4lghOwBsuI6aawuDGisTg9fIqUnfBPT+g+w8zAcnLpgHFCuTEUfwdQ9Oj4J09OcFV8iwHqXqOTsybU78PVpHE3TO9ROwepaq0XdI9Zt4ZnapmMQ/rKWOTsM7LKwrMvjBUmdNIBGkZpPztlNkb3GZ5MSBN6g8tYv/Xut3Dr9ht0HdaOVZbCMjSlSdKAYwsKvANMyqriJeWVWIS896jreokkO05zaB2vKkSZhE9HexNMGGGGS9NsaUEC1vFGAC1MVsy2C/BGsjA1jUJd84IkAEWj4Z2kRJQoC2rHgk2QJM2Qs3MxDyzwDsKO3wIQbWDyk+iW1nqjs08SOEyiscqSFwMYZUEgmlemCc1z7HEtq4bV+/HRFOCX+ConcB6MNE40s+h1KW2jk3jcsjQhsyNaJK40PpQyslmF+YJMnYoz0J+O78N2Sa3XGb3Anz46xGhGv88n7CRe1HjtNh037A2QspnWcF8mRye4wo7tuzeprZ/ce4qC+XiGu+TU1c7i2DMtreJSS3YKzebxs/Ecc44O9hhsmHUMnCwUUzrutTt7qNhp/vApAf6SLMJZkzQAACAASURBVMPDh9TvoVaYcWXVrqIFZS/PoTI6f8zm77Qq0GMa2Dvs9J0fGCQMxpwxTW5VldCMO8oBNMzbVLIZhVyHF7aZcBJp2mCXwZqanedPHjzD9RsUZPC+wg731XA2/nx8iClfu+G5Mytz9ApahITU/+TeEzy7+wYA4Mo1jjz2MyRdegb9q7cDjq4UsKI3ULP1YNB5sjXHtrKVrbxUeSU0obIs8eGHH+LWrVvodGj3ix2wZ2lF8tmG9dtSO5o1prPwRgAnrbK5Zpu6dWafkxoS04nEjm5xxqVZAsNmimhcTV2Gon5qwkjWThcZa0eand9pmqKtdOmia8d7xWqbfMjtkKPyPA9tnxXCu4wWRY0GGRM3X71OIe+T+4+Q83eKHav9rkKx4HFmvJTOFtCHnPRpGEPVywIy21iNhsPMjLLA9fIbODkhE+7khBDah08PcTz5Pn13Ss/o5JnF7i7d7+aNEXJD2sU7rxHtxlu3rqDh5FFJx9nd28cHD4jKY+8KE8z3ulCsARpO0emWFoqfWy/NUBrSYIYj1g4mJaaM0akYMVxrIGHU95RpMg6GV5ENhP2xgjtlxDU7x09PK6RMr1Vy6kiiO8j4GWaVOLoNjrm80QnjeJxJAXZC69rA8BxWXKpoMMgwrui73lA0EI2C29BlCpX9wS5qTplJ+h0sdkgLy1lb9RYB9d1w6oivajxi9svDY+rrXucYE+a0TlhL3NnpYTggM/PGtevo33iN7vk6cRbNrYcbCL3Y5WSrCW1lK1t5qfJqaELFAh++9wN8dv8erl2/AQC4xY7TwWCwlFu1SolBfMny9wYH7hmgR/qsAzVGkhn4yIkNAN42a1rR2b4jBkDWLqCwBfwIVQUUqiC+Z02FKQMgE6ZQ6GQmaG4Zh46TNFvRuPiSETgstE0oHeCQcPnjrqLrFJN5SASGbyAI2MVMEjQzXH2N/ETzw5Pw20jKTj8jWqjZsMbuNfIJ7F8h/828KDFnTcEWJfbZR1FxGHjYN+ixY7MypNU8OfwU5ZD6+mcPyBdRpWnIb/vojz5Gwr6n9/6M8tf29nfx595+HQDwsz/1BgDgtddv4qiiHXyPtZprN64iZYSzYkd3PSrwafURAGB3T6PfYUAeMyZq3wnEbQdXuIy3LwKKvs/h9mZ2gmRE5zybVWjmNJemnNSbdzqox+SQz5haI8kzYEDP6JTL8kwWFaa1JJ5SWzBvqUNUUgcfz6hP9y4ah3kjfk/qV7V4FhKhwY5pnQCM80SzKDHlPjA9HXp5Hwlru6xEIS3n8FyCqWRH+P3FDAUIHnHQYcbHBhhznw8fHWH0/sc0vu63AABX3nwbqvd8tS1eiUXIOws3PcRkeoLihByAjx98BgDYv3oNN2/SxN3b2wtshTFiWCqZLpUdWcEb6ajEjjDIOZPCujZhVhanhBNZgWUUNgDoDSyJdD+19D+A8EJZ3wR8kxCHmyRaFFlFX9Qq1BNfqNipLfXLO2ikjap9dKuLolIqUL0GLiKowEvjlEMlpXzGNN7z2QTFjB32zD+juym0lBZiJsNiMofjjPlRhxabXpqiZrMvSVJoSc1gU2hRLgKFqbAf3j/KcTqh7974Bjmr810Dx8moR4+O4abs7D8ls+XTh/fwjHly7nH9sp/55lv4pZ8mXItQw+4M9jE/IrPPMKOjyjtIGXk9Go6Qc6rIyWN66WtXgZljodgszdIu3n3rLQDA6VN6hbMkQcKm3qICFlwbwHH0r7YWgw5nujf043A3wfyU5kLFz//o2TFSrks/YcTzrF5gzkmottOgy1mzc647Nj48RZ9pa5s+naMTC6epbTW7I7JcoWFcU6qAATv4F/zO1F4BvMDt8PpVZSn2GVsl5ZvybgeNJL/yqlaMS8xn9PtulqLiJGPJBDj8/vdRKwm+XE625thWtrKVlyqvhCYE72F9g0xZ+AXXImfGusXpIZ49JqfmaO8gmGlXr5JDNUmSoB2JbMIbbQrvK6WDmRTjjVreXAu1ijeykQM7SixdIpFfEa00nJf8MP6sXaAjSQTzo00I9YvdVddVKPiolEGH+ZYl1B/DGlpeIQSUuaC2NRwQaq3XqCecM8UwghwqoL4FoOucDrw0AjGAajBlB+aCHZi9tI89Do/fH9/Hgrml+z1hTqywx87cDluEn9z7Yzxltf3N/XeojZnFk89obA+u38AjdmZfeY2e+Z08waOPiXj/d7/3BwAAuyjxq3/5VwAAt+7SccfTAgc3KGdsUdI86k8muDai32/cuIIFszAKNzbmFoOGNJMuJ7+Orl3FlJHle3vUP+M95pxv5eYllDALSj35fAdDLrLgF6RlPj0ZwynmIKK7oWOGSJSExxlvplLkPal+WaMWKD2bllf2rkPXPIcdnTMY5gCbumnO70EyR836RbbXwf4uhesXXKlxkWkc58wZxebdyGQYMYyi4CBKXU2Re3oeAy5GOl/MoQfUv/GiwN6QWSiP6L29fvs2Kr8N0W9lK1v5CsmroQklKfTeDSwmh9CsZWTCtVxOUHAIszg5xOkz8gl8wmHgW7duBe1I/ESXAT0CpFlsAj2KrwZwEeiR89OSBIp9UFqQ140NbIre+7b8jxYHnQ9Z7bIXOufQSM4Tb8YGbYmhlDUvpVuUOJTDdMKZ66zJ9AdDJGmbjwYANvFQLpFT6H51Bcecx4v5DBWD7IQQLfMKs8kktBcAdnaHOJ0xkK5k/1bVIOHs8AVf4+TwEJ89I60l6yk43qWnpZB1ZThgjaPg8Pett96FOqZr+ycUBu7udmHYwXv4QMNrCgUfM7XIz739dbx+i0LC3/utfwEAuP/gBD9472MAwN2fEaIuoMzZr8E0H1dHV9BhsrHXbl/HB4s/od979FzvXNkBHGlAlUA5mgVqrv4xnlMbd3f6KE/YP2g9dpjiJWWfX2+YIWNtRu2Qz2s8ngGKIQ4ccGhOD9Gwk3rB+WJZnmPIjvRce/T4udaOPjOdIu3z3GK/pfcqBDPqhscx1dhh39EgGaJfMIKb/Tq7HYfT4YD7Rc/62pW7wZEuNemzDtAfCIUNHZ9mXaQD0ry6gzSM1YDR+LYyIUfvb//938Rl5JVYhEyao3/7HWSza6gZOi4OU1QLZIKIbhpUbAKIA3t69BSffEIlU2QxunnzZsAbiam2ijcC1iNrrVnTHidw/SQRU62GYxPHMpGLMjaYctohJKbG95EXW6pXKm1heRESbJCFCukajp26yvtgJiml20RCQbpOx2HhEoLxBgqCrRUMUl0VAbeUahdqWllaL1AuFvDM6lcz/d+pL6H4b7vgskMOeMLpFCmnU9R5jbKQBFWL2YKeYZ7IC3UdTw5pI7l7k0wvmz/DJx8RZezXmS6kKO/jGkeC/vl7n6CX0kbTGdG9P3nwEb55l5zQ3/6Lfx4A8E//yT+F5heg6tLLMdjpY+6pDbNTejE7XuP6HarFVbgxevyieEaMK6XBGSUY9RiBnCawTMvx1utk0pRVg3mX6V3mGh12Yu8M6eQbNw6wu0tmTcXBgaLx+PQzLqPEC8KTk6focroFWzxwpsacq7fmwy6cpArxZ+FPkXEkVQo0VFWC3NBi5yw7q0uDmh386cEeMl7M+l2pxaew26d+7Q6ZWkXvI++x05uR7p2hAXixclzNPUl7AKcl+VxhZKQ0FW/mLoF7TjqPrTm2la1s5aXKK6EJZWmG12++jsPpBHNmx8t2yPFcT49RsVbkFhNkwXzg3JdxjXJMu15xSsd9dv8erl4jzItoR8PhcAlvBKyH99vIu3yHwJjoggkHeHb6mpCr1bSakDbIki7/zWHSVK9VZS3LElN2ODvWVhA59MQ57L0NJiqcRyKsdcFE00LgEML7Sik4v4z+NtoH3M7k2QOUMxqroweEA0GVh/I3kmOVIMONHmkAis2b42cngY3xkIMINVyoRY+mhGYWxopDyy4/wrMn1MdrfdpRf/qtHTy6R+bPh/cIg3T9WoIRt+GN1w7gxQzhLueNwZ9wWSLR6krUmLK5LgUIbV6ju89I5yPSxg6u3kKHWSKrxxOMOIfLT0TDmwaeaLnh7u4I+grNw4yf2/uf3A/5ZoPXr2CYkXbx+hsEI7HNAhmHx6sptWt8fBxKLD19SpqZSVPwVyFxtkksFGeZzpsGtuH69uweGOx04Zl5tGgkWNHBgjFaJde7d0ZhwBCE0ipM2d7PDZf5SVRgBe0Y0tr6+QBTnmc1F3fMhkN0Dgg+MWX8UjbsBke4zjM0rO1ZNv8NVChmcFl5JRahNE1w5+oBroyGOJmRenjI/onxbA/ZiJIn69kJal6QZlN6mJnyXMcAsFyVcjI9bfFGD2mC71+5GhYkiXQkSbKUHqLUakTNt/6jKCVEIlzt8S0lptYpMuboEfMuTVMky1YUisaiWwrJPpuYiwWaWiJvgtkpo4ibDxVajZDsOxcWJMtVGTxaMKOI8x6WEyonTx/g5AnhaMpTPsflsIwFAnjyJx2UvOIcHtN4N95hsEPPo2JC+McnT9E1dO5ObrA3pBfXN8yImPdhGfR2aMnH8ubt2/jGHVL1733wMQDg4yddvMkgvMEgR80vWs4FA04PTwFPC82TRwzqcwlu3KHn6phu1qDG+Ijaq9hfUniNpuLvsgb1CbW34kU6z3u4zaBBxX6QTGuYHt2v6VBfv3X3LYylflmiscspDCOOHjrTQ5PS2EutsSxJoXlT8EJabxFe5lJ4p5wPCdVJ1sWU2RH3GCf25PEMvV0aC7Ym0U0VDLMbzhNq17B7J5TORmqQsNknG1OeD+A4i3465g2w18Ax5W3KRQ1cPkI5lw2ZuY8ajywVTq8Els1CqV+mXILEtzi7y8jWHNvKVrbyUuWV0IS0UujmGfI8Q6/LpOWMRZjMd3DIO+7xdA/NkNTDmiMm9fgQM9aOEs/1mZSFX3ANLcYbFSeHOBS80T7t5Ddv3gzaUZZlQSuKUzXav6mtSumAQhaNSKu2/lJikqBJxWYfJBmRNaYsc4GY3CQcbejtwLHav+DdtiqnaFgtt00F8ZnXcm+0daIkFcM5ByX0IBIxcw4djn5c3XkdxWPSCp48OQp90cxlk7I56YZ1cKRLmK20NRbCXy00KbbBgse+m5rAW5Nz/7qJh+WUgvsPSDOdFhW+/u436DoclPudH36Ijz6g9nSvdNAd0n0qLkFUTxOUNWlHfa4nNki7gYPHTshh3uklAKeZGM8lgrIR5gX9fnT4CVyh+DqSrDvEkB3Sao80D+9qWGaJ3OdobG6muM5Jvx9+8hH29kl7ytkU7qcZDk85QYLTH4omweERV46tWYuoLdKM2jDgvlSLecAYZZ0UGae1dDgSZiqDhrUeMGOmtRrgog8j5jnq+BQ9JRrzHD3WUjKeH+VCQSU0LglrerPSYcD91vzcfDGDYtNKlZxknXugEA5thCisluRnX8KjrW9/GXkhTUgptauU+gdKqT9RSr2nlPrzSql99f+z92axlmTZddg6J+a445vfyzmzpi72RHarSYKTJJMwTEEAfyTZMAxIhgD9yYC/TPhH/vAHPwwYBAzIIDzRgKHBggEaMGxDFkjRFiW2m81BrO6uqq6qrJxevvHOMZ84/tjrxH2ZlezOZhmsbOoeoPpmv/du3IgTcc/Ze+2111Lqnyql3ufr1qf5jM3YjM348z0+bST0qwD+D2vtX1NKhQBSAP8pgH9mrf0VpdQvA/hliDX09xxaGWjozqHA5Z1pGmPEqGiVj7uo6JyYUTPYRjimiySdL/P5Raei6Mr7qlqgYJm4oJbu7OK0K+Xv7OwgcjYpV0TCXmTB8zw7Wind+Q56nvcJBvPV93cSHa11YnsIXQ+ZVrCO/coyaNumXVSUrZawLOtbRxO44krbnYPSnY2ocYqObQtLCNtgAU2xL4r7YTLNsKRsQ+DLzozSYkRZhpQyEYOtIY4nDnujiydKnK+kadOm17FzIGB2xT4o3WRAKDtlRSmOk8tTBOTE/OTP/wQAYLTdwx9/W5pMnyyWMBT9qgtqNY+OcLFkjxrZwTvjFCnLyGFMlnlZwad4WuK83ycPUdN1NvYC5BQKS9jIGWrAUhyt4e5vVAtjl5wz4jtpgJTUhLc+dw/9kURCMRns89N5p0L49FQ+7w++8y5mBKl9NeK5ptjZGnX3BpBnNSJ+s5UmaDJ5T0lu1Y039zCjFGTOZ3mY7qMO5PcMtlHXK1yS33WYJli0RE0p2xHYqIviJ3PJGAIvgJ4S1+Q8Ga8F2KOoyN5ePnzYGS+2tUaUyNwPjiTWyOocaf/PSFlRKTUE8HMA/hYAWGsrAJVS6pcA/CX+2a9D7KG/zyJk0ZoWWrfQHQjrxLQ9BET60yTCgIjcIYlg54sFzrkwlV1lbR/18jm+UZk9wzcCgOWkxu98/V8CAL724z+Ja3vy5bkKVr/IOuhFrRnPpF7P/Uxe2eluXUWt7cTo3d8FWnccJUciNG2CntOviRIsea2dNXaew4BfdldRg127w3Ixqk0OZR1naNmJujsy4jSrsMjlOLEvv7NNA8Mm3P6QtjRa4dqOpCOHY+GVXF4+wXDiUsohiloWuINd+ZL1VB8Ttn8c7Mp7ZmWGjx9Kd3xrZGH5/I++hi9/7YsAgG+98wH+OQmJh9SsaXKNIS1v7tyUlHowinDE9MiB8aUxsASzHX/p/PIR+txkityiob1PzMqUBw8pheXDLXlt5jOUWzL3GZuei0yjZSUw8cJucW65AqxMi6//3h8BAN55XxbUomwQk8M0GskXdH/vWqd/5ayY2qqAIYExjCL0yDc6O5dn+OL+HDtHsim0HuGG7HzdWsSNResQfuKkXvvrois/r2rarlE4UK5pO0BDkDrM5fqz/AJB4ET7JRA4m86QER743M0vYnkibTQPv/n/AgD2jo7wxLnEvuT4NOnYPQBnAP57pdTvK6X+G6VUD8CBtfYYAPi6/6I3K6X+jlLqG0qpb1ycn3+K09iMzdiMH+bxadIxH8BXAPxda+3vKqV+FZJ6vdSw1v4agF8DgC996ct2uZojjpKOgq4dG1m1nRC41hoeQ/jUvSYR9rhLT1ay854vFshWjIpceX857dK1liHt7uE+qF6BBgrWcW8cGP0CgXkp2z8rnXGVjX1V1mOtHX1FuB8urTOfAL21UlDuuplG+Arrto0wRdqjvAN1gLTXdI2QzvGzaeorEZwDbReoaDHjmeuIQmHwBpHsnmV9jkVLvemMlIFUIZ/JcfZ47INegpg7b8bm0C+9+UVoCMiclxVW1IwmFQdb4xi7mUQAzMYwW8zwMUHq0w/fk/NazHHnNWm9+Omf+yp+8Zd+EQDwwXeEEf/+738HD7jzFks5/5tHtxFTwRDUZ9K2gSKfxjUZJ2GMhuldL+7B+E7qQs4rHg5QutYSbor5/AJRT6KC3qGkd2mrUbd0P/WBltpRM9pAPTo5xoK8nZwXO0pHiNis67Sab9867Awz+0zlVrMcHp+d+/cf4ZJp72if0Q+A1VyuMWXZPvKHaBSLGKQ0hFEfoSW4XrUdMJ36BJ7boAPDE9pWmbKAqVxhRqaz58fICueiy4ZYlcKyiXZxcgYvlOdry0mmzBa4O5bI9WXHp4mEHgF4ZK39Xf7/fwJZlE6UUkcAwNfTT/EZm7EZm/HnfPypIyFr7VOl1EOl1FvW2ncB/DyAb/G/vwngV/j6G9/vWKY1WC4vUZYxwpBSFSR/hUEERWEtpddRkYNh0zhCTB1gFx3tDAaYrWQFP18KdrRYbqOmbc0WcaWD7e1OL9dPkmeAZl7jCyRBPvmz5y15XL/ai+x41rY81doQ0fWLwcDznzVgbNt2HVlZiyh0TbGSoxckOl4dWiaLn8dmSwTwuGtHQYDhlmTJ6Up2/eEqQJPJjusshMuqQED7Yuc2YYzB3buyo967JYJfygNcr27f93A7dbY8Qohcrp6gz0hgQCQ80SlGkcx9wQhmejHBx+9KVDTKVojYR2hCYhX7GcyEuFUkO/loewsp5wxPRQivbCzOzuW914+EgpGZFrp2DccZ4r6EaR61mpOdPmr23s1O5Tg2SpDuiHayw0QMCiSU5Yi9ANNHVFEkuXRvmGB7LNf18z/zUzL3rUJvLNe/d10ioeF4q1PjHFBNLZuXOL9g829eY6tl9NjIz7J8BUJdGJIykNcaZcP+LiPPfzapMOB1pe0KEfFDn5+3t3eAFfE/2HUvWsPoWxOst9DopXIOWUncMuxji24baOpOPK+lA01WZHh0KT2BLzs+bXXs7wL4n1gZ+xDAfwj5DvxjpdTfBvAAwF//vkexlh5fS1SVcwklezOIETu7nChZL0j84mqloV26Rrp9FAaf5BvlY5xTye/mdZEIjdAiIb/Bou46IZxo+598umupV+B5IXp8YhGqqqpbSNZe8qoDplvjkMMGBbVjArZnPK8XZJzQPRepKAxQFM+mjy00GvJ2LDkfKolgWPXwogIB07pdVrLiYIzRmaRHl1Ttq5YlSlrLDHrypdXWw0fvPwAAzMiHufn6PvaP7sp76gLHbGDt9WS+63LNBG55XlGoUbNaU3u03+knaBZy/d/96EM8+KakXG3lLIFKHI4k7bu5dwcA0PeB6UMBgDXteZ4cn6Nl30vOtCWFgs+qTqACWAKuHr9wtSnQOkVI50q7v4/hDnWJWtf8C4BOr/miRLugx3zBRTbo4WtvSUqpYllcdkY7KGqpPG7v8gvsAU9P5fqKJYsHhUXNZ6I/SPH0lAscK2aD4QihcgxwmacZFgiZUo0JPVQXU7ShY0cn6PedVDBVHS9O4bPdpCRr3wv8bi5actlMG2PF1qIhrZZ2+wewfN6MbWFZ7PGpsWRWBarZJzfG7zU+1SJkrf0DAH/hBb/6+U9z3M3YjM34N2e8EoxpC4XWeFB6zcEpqbtb1RmqilFREa/9351djhbwGrgiJwAN7wV8o90xxc3ZJGlawDmjam3gO+1p8yenXleHi4CeL9m7v72qh10ywqnruvu7Ljqy653F/cylWVfTuziOO51o5VhBtu16wrTnoqdgXY7vPOktpmQMt/kZbMsyquMqqRA7EXWZGolk6p0SZiARQObsYC6nSKnu+OSp7OTJuMD+Afvx4ggDlrVBLerReISWusQrWtF4qOGzR01TLmSpfJShpBblbAXPynGGPrWsjyyubUt6dDCWsnxbfBvHsxXnQl7Ophmu33iDP6MUS9DCUi/IaqBk02sQMl0NApR8f++6zEOylSKzklJqQ6fVBw8wZcPtg/dPcfZEossFFRijWCGmomRMvsztW9dx9wajFN7XtgVqOsc+ZCQXxj1UjOBsW2CbDbkl76+1uvu9i/QGYQhDoNwSRB6Nhlgwul6WCnFf/nZE84M2NyiYcYx2hDKhwga+kuhoeUm/+zDqKBUVU+LSLhGkdJYd7cH4rhHWsbKBixOhD7zs2PSObcZmbMZnOl6JSEhBQesA1l5h/yoXebQdTlTVOSoSoYqCOFGYdNGRq4hrfQXMvUJ6tCzL1sQnlDawBDVta2Dqju33iWGu+Ne7cRWYvorbXI125Hw+KajWNE2H+2jnc96gkwRx0VGZr7voyzKHa8d3oLZWGpbXUzk8KYw6+qx2kVDTdP0/ulLIuHOn1FX2vBo5TfYG1A1+Mp1BUWRsQGypn6SIaVW8oJLB9HSC95UAyve+/BUEA9k9jZYdNfZzLMlwdzZI2jZwDh7bZGX3whSHu/LZ/RS4VUr04BQMSpvDQiKpDx9KVDdMDALnGLGS38WxB1PJblwXNGJUERotn7dqWpiaZpR0kxhgBx7Jl7097v4mhyHTefKtdwAA73z92/juxwK8fufBx6hbKgWw7ywvM8S0gY4ZEP7uH72DnR15Rn/qaz8GAPiZv/DjaPi8OUJkoeawNCUMPQ3VMrJlU3rbKixJLlV06vCrAH1G9gGVM1tdYRjKnPoqhOc6/J2wnmowIhjuBzzXfgSP4HtCTeqmqVHyuxfEJHBCwYYOeyygWSAoEz5vaR+HBz9Yif6VWISgJGWxVl8BfZ2LqVkvSMqiJoO3Jiu3qnIUBLHD0ElHvJhv5FKYwGmJW0BZB0yjW3y+VyXMEkSXc1x7yTudoCAIOs2fkufqe153bLcYGWO6FM13D4m1nTC9YzwHHrAifd+2PgwXg4qVHq9cImA7Rs1m3XLVwtMCrhoyo6vpE2QnJIXmLfq+pKYlF3XfA7YO5SHUZAEv9AzKqeyxAplNM5fhYKcv7TKRv43JGX3XFwVGbGVo2XqCQYoBv5HThwJqL89WXbNu7fg7UYgBWy96h2NU5DgVc2oZXVYoKMIzZ+pR1QY9SmdUBMrHaYKTh6I7tPP2F2TuVAjthJDqHG3F4gGP164u0SdoHBYEWZsa7/yOCOp/8//6BgDg9GyBY7rSFvENDMeyGAx2RE9opC1OHr4LAFAEykfJGNOVfM5vfl1cZ48vL/GFm3cAADeuSdX2ZFFjzmsYpH1k2bPPWRgE2I5lgVixlUX5IrkKAJNz4VCFGCL0XGNuiJjPbkJZmp3+ED3KzIJ2QE3ud8qSdtsJOEXY3pV7XObUJCpN19WQ9HooKB/js1nXbwuUG2XFzdiMzfhhGq9EJKSUQhAEzzZjdumN10VFtl2XBF101DQ1GvIgXKpWljHCYF3WB4AwjLr3rPvTPBEFA6DaNbvZjWelPJ4tywPPcnnMFfufiulYZwirVSf/4RpLlVJwTICK4ldarRtTnfq9VugorMtpjlYxrWG05VVLVGSCXz64DwCoiwaaxJ2QYmPz88eIQFDf38NyIeXffTKB7x8/QO2MGXmJjx4/haLz5gHD8dlqheG+7PrFig6rRYu7t2XHtFUBy3MPyVWZrs7Q1JL29I8k2ki3Ipx/RL1tCmz5WqMmCOv1PcQE5H2XZ1uNOQ0Rj1J5b7acd2aW2+T+qLrAgPyWJZtswzCGtUzr8xKmdHw0Rq1Fhpps7JrR48mTU/zmP/hf5brncg6TUmNGga+97JNV2QAAIABJREFUrW0c3pS58PvyvE1mK5yXMoF3rkt5/3DvGqaUkTknh+a3fut3oH+GEeCPUBgtTZDcucVzaNAMJJJcFXJ/bVHCEiBXJAxdLk6hyW8ajHgPbIKKkVeqqs4UMuyaUYEmYVps5DuTBkNwGtGyYJCHPi4IgMcDSd9UTyFir1tWFVBUkSwrKWbYqkRA/tfLjk0ktBmbsRmf6XilIiHP87pIw0UWxphnSuAdVuSiI9V2Ec76PVdIjw5YC+KOhR0RO1JKQRPAbfFJ3/mro/uZtZ1kxpphrZ7pHXPNYO58qqbuOrydHVAQBKiMk1Z1H2K6/q+W0Z1pGjTsgwrbHPNziWDc7m+0BkhC9Ek8y6crJASPU3qgp4MBTh5LVPB0+m1kBGb/6IM/ls/zLGrjHgd2hpchpqeyC8/ZtR0P+1g+lnOICayGWwofPJSd9yYUWpJG93oSJQy3RljOnUCZ7LKh9jG+eQMAkE3k2KpoMaQ0RDFI4HO3v3gkWNb59BypJ6Bxm9MjfbiFmhhOwWNHvsJ4KEBxQd/0qpqgqakh3faQ0b7YI24zX+XwKfSmGgLhizkOdqVcP6MtiQ5jhMT6kiTs7tOTj2VOHj1+ivlMnrnjWK7rR776ZbzxI0IZaH7nX8jv3pnj939PwPw+S+Nv3rvT2TOnXgCfeM2WFhxorlfInEU3A+Yk3UHLaOScJEEVKwxI0gyUgfGcyhw7/QuFgBGuZpdBHfoIFAs2dF3p91MYS5yQBMYqCGEYWfnpAC2xWY/9e01ZQvufzCq+13g1FiGoroL0vCrh1RTt6oLkJkX0fbggkfTyDN+IKVprKxTkHnkEd9Okh5gsWvnYZ73KHNjMD4L7i27xcb/CesFRuJLuuWtRGg0BPFc5q6ty/XlYN6BW9C93IaoOPTSUXchWZ7h8JPIXmLkULoLH1MPd+94gwWouX9KEbR7F0qAmEeYyO0dCrs/+kSwUZdtiRtbrkpo9d3Zu4L0TAUoLX67/vQ8+xpC2M6unskC9/ubbuHZTUqH7D9/H62ToFqtDAEAcJGA2B6vlfuSzGcCUsndHFiOvMZ07W6CAd/7wWwCA44/oxBrtwDjP+1ZmKM/yrtnXVQT9IBBvIqBLjb267Jx1oRQs9Y0uuIDPW4MTp/o4kWu+d2cPoxuS4mhqcc9zi0tWBYMshMeF+PBAKnknx0+R8nRiSpQ8eu8PkdAS6O6PfgkAsHfzddx/Txah3/5Deb1+7Qg394X/BKMwvZRFzKcaYxJsw4ZyzCanC2ztoebvY1bJijbrmqI9L0QcyvPhWjXqpoU9ZdsTNavDQQRFEwLFVgxvmnXXp2he4MUBQDmVJggAPl8e59trAO9F5eXvMTbp2GZsxmZ8puOViIRaWJQw8KFEFRAvFhbzPO+ZNA14PhVy8hVmDRQ7S5KmWqsadqB2iaJ0DXw+Qq7q6yjLonF2PFcA6eeZ0p5SCBlZLLJVl1451vPVa3BRkjVN1zvWNcy2Bi25OiW5Pz2dIiGXpV7mWEzJf2GD7jDswy8kKqq5Gw2HPrZG5HXwM7ISUKnc7mvxEVb0oF/Sn/zscom8djQDuf73jt9FpVxaSxA17YPRP+6+8XkAQKUTfDSV8znc7+N4SocTc4fzvYWYYG7tXEB3I2Tk9Vha6NSmQdQ54uZ4519I6pJN5bxu/vi/jScfSNQQUiTMaoWc/U2Rw/6bBpMJpU4YHnrhCCWlKmbLBWbUSR7t0BgwGKFu5WfnLJNfK4YYJnKxn3/rTQDA03/5R/AoiXk2PwP6cm4NG4Vv396H3ZV/b1M5cWt7jJL3uKFK4t7hPeQ0QvzONwUQf3L+FKO+a1AOUDpnFp/RTwjUtXPwoESJipBRoM2SthEjgec4Q63CMncOHtSqjnqdBrkhk721C2Q5eWYu0u9HoNILGMAiHPswbIRuk6KLZkHmtE4DrP1vXm68EosQIDSaGhY1Fw2fqYqv9DMKhVfTNODZypSjsiuloR1mQq8tqXQ5Ly73s7Jr4AuCACnTGifzaq2F4Y11nB6t1TN20/Iz3dnhWlhUxAwsWyfyvOgWNl+7VM50TabnF9L+oJsGHlX7JvRSq02DIb2xsuOnSCE3/ZKVjrmpcIvkwPG2VJ40GmSUsHXnr5WCo4ZcPJ0iov7LvduCeRTZfbxxV5pDL+ZCBHxaFbh2ICnV5UTSu9lshSgSnOARrZ/3Rns4/lBSM68+xDZkHqf/+n0AwOgn+rDORoYC7WWlEETcICpnVRSg4fxU5wVu7UmLxnEu8/Po7BQzzlmcUfExGXQWSyGfg8Dz4bM6WvBezJfzrjHT+iHSHXnP9FJ4S632EBOPSqloWFY5PKZ6v/BX/yIA4C/+O38Jv/G//58AgH/6//wOTolX9d6U6+sNLUZj+fdWIvNwbW8P7z+Sa/joTKpjVXOO/ELu0c999efk+p58gMVEFvCj67fgk6xonXNA2yByiplsIp3kJVriO9sUqs+mCgGJh7YBKna4F9xQEw8IKY9bcINbrmbos81kye+RX/SR8NheLM9/X6doiZm1JoY34t/yXJUNYH9A37FNOrYZm7EZn+l4ZSKh50dDcKuBgeeiIqxTr6vC889HRxL1MI1SXekJtnItEeRLQD2T9jkg2kU4VVmhZijbENT0tIeGMgqlk9OIIgSUDoEC2tqFwo71XaLI5D0hP9tGGuw3RctKVX52DLCxsmbz5+RsBssqCcoaSzKFHe37+o1t7GyzYsR5qlYZmopRH0Nsu6xQkP/RSxI4CveSGty3rm/jkvo/x8eip6M9v9MWAsH8nYMDLOZyDmO2OezvDDFkKnjt4AhtIdd4el9Sx723MwSJc/901kc+lAvhqegYqV3M2cwaez302FqgjUQR9z+8j4QRbp+VnMnTh7j5lvjbx4x+MlthQjfVAaPEwLNdxfRgd4gqZtWwlUgvP87R0P7m4FCqUcVigpKRUG0lvTt46y5+Qf8sAMBTwLffFdXH2UOZx2oM5HQwLelZjybAGzelOvbhb4sG4HRlkPCZajKnz6OQMhrLFhdIKIq/JOdnNI47WGDmGoGTFAumj9mJRFlhOETAqlYajqFYrbSe3Lfp8gIG8jlaueJLhZRVUZ/noGzbuej2R3JNdVtCMR1V0ZV2JPdqva7x+GXHJhLajM3YjM90vBKRkIXtyu/PN3oC6IS8DGzHPPavlNPde65qOjv5A+dkUNfFWgaji6Z8+P46EnL0AMeytWXT9Zs5725j6q6/yzWErpoGLW15Ak91XB9XqVcKqCg3cfpIdszalti7SaXHnpzD3Fa4PJNopCIbuWd8zKlfHIVJF62N92WHf+0Lb3XAbMkoqV4uEZMRe3oix4v9G/AYes2aOaYEtgPtDPZ8NLS1ub53xPP2ceOmlKgfPhXsZLS7jemEjaAEt+PQwxZ5OR+8911s7UmZuSan5fjBI9xgj5VT8vPaCNbIjlvljmGeYejM9nyNt7/yZV6PnOvZ1/8YcSjRwdvXpEmyanycs5n1PvlC0XYfKa2+c7iihUJLVnyTFdgeS0l9d1euf6VW8Aiazwiyq6WH3XPytU6pO300wrXXZU7+3f/gr+Pdb34AAPjGH4jbxIOzR5hN5P2P3hc6xaPkHOU//6acLwk+O9s76Lv+RoLNb792F/1U5mxWLLHI2I/He1WsVkipR13TfrmnUyTE2yz5O62t4EVklBfnCD35vRc4m2zdaUcHfP6TJMKCYH1KDfFemKLPAkf/QJ5VtTVCQ5ssHcbQ7FEzrqEQurMJetnxSixCjid0tTn0KhHwGbKi6wTmq8a6U96JhDdN3XFCHKXdfQ6wrn7BKjS1a8eoUDcOUKYMqlVwgjuuTaKFhcGzxy6rCn4sX7K6qBF67tycuD0QMeWYPZXwHU2LhyeS9nTgn11AE6StMiderpCzrSEab+H1m1KlGdyQL2Put90D5VPzp1rMkJey2Dk7mMly2nXJn65mqPnwDchfsV6AmJKhIftNIqsxp/pfSL5NbFr0Gd5PT6kxtLwEWACYzy4xJMCpSPV/8vRDnBdC5vvazwrAWxUWfbrpgqnqanWOxpHfmha+kXO8RR2o5s51nF/KF3MyZ0WstIhIzHzrhqRl07rA5FRSlAUX4zjdgmYVaac3xsFA0jAM+cXbXgp3CcCNWhbK6No1WLrjLs8ERJ7/qymCPUmfjg5ew+fekgX7i5//GwCAx2cn+MN3/jUA4IwL12pR4cFHAjjv7cuX+sb1A3zhDUnRru3Kot33gYLWSMU8RNYIH2l2csFriFFwwTrl9fv2u3j9mlQpgx793qolGp86UHoGG5Igq+Reaz+EYbXOmSicnmVIxlyQS7lWb0t1ioouBatsATROt8vvFCp9Nj37YYLWrr+vLzM26dhmbMZmfKbjlYiEbNuiXubwwmAtsn2lYfRPiooAiVNaBx6yOdSapotSPO8qC/pZUPuqfnPb6k54XJHzYaoKhrwOj9o4XuDBEOx2RoSoWrROgzmMsTDOZFAijyQN4e/Lrn/zNdmtzj56HxMyc4slnV+tRY/pSqnJkm5q+AMpGfcOd3H9c6/JZ0N2yaxYoZ6Swcs0ICyARUuAk+oVebuAIuflxsF1PCUb95I7b/70GCnlOsZ0NC09Dy0cr0XO+9HD+8jIJ6rIQB8OAnic073dG7BsPXhydh8A0Nc9xAu5r4/+WObh2o27aGhBVDGy9LWHUJHBXhZYTOS6EkqDKC/A+w+l7H8/lbnf8wPciCU1nZ5Qd7laImBqFcApTJ4BLEw0SYJ0KMdMB0zHjx/hTaYZn78tTaRPPpohrxldMrU0eQ11JnP37nu/BUMtpCPqlo8GA/zUVyUyifgMqkbBOimTSzne4fY2Au0KKYxalovOtPB6vAcXsOeM6s8uJzg/ltRzNuc9j0MkqaTcEVnkvXCMkK0gQQhYtlQ4tCJNQ/gUKcoZcYeBj5w0E7SMaloPGWGEmoWQ1vTA4Bp6qwcdOjiD0bxS8L0fbFnZREKbsRmb8ZmOVyMSshatMbBFC0XyoHPO8KLghTIaz7CWu4ZTRjK+hiUxy/VqVVUNpZ4lGQZB0BETy3KtYNhyR6iLAiuS9ILGNbDqzlfdJ36RlXOszgSE9NMRRrsi4VCQyXw+Pe80n53ZXG/nECczwVuyTHaypB1hwV1PcSffGx3i9ttvye8Pt7CoJpwL9o7NF9BTRlTc1QwMWjajpmPKd7QK05Xs4Gdnj2FISIuIeSTbWzC17HqXCzmvWZ4jJuhZcNd+eDzBgP12CXGAKI0wZ6lfJ3E3pxcPSZhsfXjb8nmP/uA7AIDbwRGyI5br2ViJxgeDAthGw6fCYcPigq0jGPqqP74U/OaJAY6XZELP2aDqN7hB9vstAqqjowH2Pifkx917d2G3JbqsaeCoSgNLJrBl+XprZwsBG1xXpcyxpz30YioQHg5wvpDI5l99/f8GAPQGPbx+Wz5nRTJiHMXISWHwtRx7MTuFT+yxpx3uqBFqWp4PQtyiPVBK3K79IMKqcAUSZgRei3P2EaY9weLK5QwJwfxwkICQGQpnz9wAbUIZFWYKQRghIcl0GMm8p0kfvsM9SRMIdAwMncigDx08W463rYH6wSChV2MRUkp1HfSdcyiRelNW8NyCFAad4fozMqvGtUS4dMp2zpuumqRhoTuz9rWmj1ukrLVdO4djXhvTsdGxupAweHlyAsUKRUJ/KaULTM5lIbE6xCXVA/uswEzmq44VDYLf2hjAl+NkVr78qs5guQjtXxMA+s0vfa1z4FwkK5Qfy+e0zLPsdIG+u+n0Up8vLvHwVL6Q21tOON1ge1uqOulgH1NyfaZkzC5mF522zIJVL+NFuH8sgOqZls/dGSQY0Mqn5Hsfn5wgZLhuMoVMyc/3qVRoDVA70JzSoB8//RZ2e288M99tazDlF3f26AncilQ+Ycp4UcCjPc6QvKPCWtxnyqDIar93MMBb+8IEv3dbAOjhV26gd03uB7Z6oIkopky3H518DI9s9CRwmj0ZykYW7rxwPmb3wMwM8XaCW2zNGPVlwTg9PcHxfbKwuUn1h/1OEfPBiQD0VW3Q5zWEfC6HiY8BbWuDIkRLb/mSQPDR9hGSQH7/8LEc74OP3oNPYN/w1YYxWt9dQ9CpTIRk48MHGm6qJTfrfrhWI42YqukoxpIN1RGbkgMv6djoKk5g+R6fuaOHdRvSy45NOrYZm7EZn+l4JSIhN65yhK6mYE3pgOIaujOtIwsUa2ayi3RaY7oSvVNObE0LrZxCowOwtRiK87MVmZ5hwhBVK4wIFJ4wtZpfnEHTETO/kMihP+7j5jUp1T5+fA7F5sHlI+mtyosMlt7xK8plNFWFPo0ZQ/JXDra20dsXAHjvR0QbOdkdYVVKSmhOpwjpEz9khLeyNXJGDCcTiX6K2mJ/R9IQYx1PJoapZc6WlzPkBaMM9tEpL4Si3vIuXVKNP+jYr7NLSbcw8vD4TK5LsSfpfDrHspHP3utfRxLLPN++K5FXndmOCjFk9FgUK7RLiu2T1dxYYJFTtyarsHgiFAafKci0zhD2COLTELGFQZ+dqz/2BZmzW9sB9g9pPPi6pEbhzX14WzLfGXI0VLN07q133ryD6YXco5pi+nm2hCK1YiuR9zaTDINtOXYQeojYJ9YjjWBne4zJE6FhXJxJY+rQG2DBiCsw5CLNFgj4vOYshECJeSQAbOkD2MDpiVN5Ehp9AuE7pDfUezdRMIINaOmjWgOP8h1axdCMPmuf/DdTo87luR6EEq1GXoyYjgHapcexxvaW0Ac8Fge8/hiK52CjqOPPOd4elOpMOF92fKpISCn1Hyul3lFK/bFS6h8opWKl1F2l1O8qpd5XSv0jurNuxmZsxma8cPypIyGl1HUA/xGAH7HW5kqpfwzg3wPwVwD8l9baf6iU+q8B/G0Af/97HUsrjSRJUNd1h+F0Mhme90xUZFxPVO06r22n5ax8WVPrqugwIafpbK39xLGNMWuA2yoYruY1AUPfU7AEXwc0xMuLFfJLulbweOWyBHFLjKIRChIOl/xhXixREfQNXTRWrGCYo2sCT4c7N/DFn/3LAIDjkIZ3qkBEmxcsV9BkgoOl88bLULHPbMujDnRtkVJveVWxA9/WOCd20u9vIRnKdZkJFQEnU2wzIvncLbF0Pjs9weUj2T1BIPTxk2MYumO0mYsYE4xYFPCaAn4jO+X0gezqFUoY9nw9eiq79rU6we42ZSkYOYXpADv3JHLxewHubsucV08Ej1M6gKbUxQHtqQtbozHcSzPBb3bvvIZ+j71RKeVZvBIVhbls7HVOGNpJjHgRdkcSFfQOZR5O5k/h0b4noCCcumih2dNWaoWKbiQ6leihFwwx8IRGMXJEx6yET7kSb5eRvG7QUqLDZwRjmxaGvVrLyQwqdOqZzmCwwIBRtseCw+H25/HwVHrGvvtI2NthknbRddVYROzCNyyOBJHFgBlF5GgpQEfHCEfEeQYxfEZ9vUMptlgdoGWPXQ100ZzH49RKdSqiLzs+bTrmA0iUUjWAFMAxgH8LwL/P3/86gP8M32cRstaiqip4ntcp/rkF46q64dUFqVuYTNtJZmQFUwtl17o9V7SI3HscGB0E68qbNlVn/+IAvLxUMD36eDPcvvmFr+DJe6L4d/qhcFYCWICL4nayi4pphkvrvKZB4+x/KvpK6daJ/+HNz0sacXD3FiatAKCKf98sJjAEkevFDIoVMCfPmldLBLyNrkaYRgOAoHHOL+uT6aqrdF0+PcaQFZ4+vwBbgwj92IXz8tlx4OHGaxKONyc8Hx10lZKGc7y8WOHGoUvhFPJKfv+YMrBb/QF2KI8xDOU1DVLMLuVaE1aqVNRHuc3qUO86EqYUPjeKO6HGLR4n45wsl0tULWUp2Kxbly0iT45j6Hc2bZZoyeAeHF1DuCdqji2Ps9MbIT+jjOxTWfTSgxHUaJ2aA4B3qDrn1DBQMH0K5bMZWflhV1GLa0l5yvMG1ZJtRGzb6CUhDOfv8YWA/tdG17CbynxHUYSKPmlTeqgpA/S4uZRkd8+LOfpDuZe3X5fN4+Ji1lVU6qbo5Gqc8qIpY1SWu6ai2mg5Ajw530taRx1cO4CiQ2vNBdHzYziB40CtUynjuaDBx1pz9OXGnzods9Y+BvBfAHgAWXxmAH4PwNQ69hXwCMD1F71fKfV3lFLfUEp943Jy8ac9jc3YjM34IR+fJh3bAvBLAO4CmAL4nwH84gv+9IWCs9baXwPwawDw+S980bryvIt8XDNqHMddP1nTrMXo14Ji6BQK4dTrmgYloxpndxJcaXR10VZd16ip3zyfn0EzSvHJwG4bwF9J6bUmN0YlAwwPhR27YoNhcXkK5WQ76gKeiyQo1D5oGvhMmSqWaktV4tZN4f+8/dM/yc9bwbBvRzPiKU5PgcapQzYwLEM7P8jA9JG4xlvtmhEDPD0hJYBRQqo1MpZwx0mKumHTq5MY8TQUGbcT8o7KZgnrpDUYJYXBNhRTlLrPkH/HoCTfptVt59A6ZkqgrYeqE/+XObssc4xb+rOT8+T1Gij6uGujoHcJgFqJXPtpgPKBUAZ2dgTAL5cVysI1vco5ZsUcF2Rbb7HkPYjHqEo6nk4WXV+fcbIUSQR4ko6NaCbYtA2KQo5j2Pw5GKaIhmTcQ6NkhORK1TqMYXj/V3QJtn0FzXS2Xcnc+rGCouTJnhKQ2WYKGaMWrw1gKPo2jiX6062HgnBEj37wW9s9LJj+q7l83nJaoyZwn0QKviYnqKYetBd2guQZn+F4YFDzGfYbgs1pBLXl2OoU+jPBumFc2c6lwcL1Y9orllovNz5NOvYLAD6y1p4BgFLqfwHwUwDGSimf0dANAE++34GUUgjDEMaYZxYcQHAbtyCFYdgtQk3jVBLbrkXDNc55ngefEpM1CWh5UyNgJeyqXGzMUNaYGtPHklvnZ5JGhC0QhsRjEgqCD/cQBpImHFy/AwB4VOSYO5fUbImINzgkYXA72sWUdsvXbkgV7ej2TfR4g3MKovuLOcyMXfYl/bLQwq3jrVIwJOFVTLdUaJHRjTOIiFUY2zWjtqymhY1BlVNlcLaEKxesajq0ZgoNVQ+3bwm35uTsEa5dk0B2yWrSsD/CkG8u2N0/CRRW5NiUpsLBUL4gZkB30wZoNOVkS3nP0eAWhmxHMXTv1KuKzmiAbg1MT647SGSeikcN4oZf2NxZbVv0XYc+A/tIxV26WrIJ1ss00kQ+z9oANdMwf0gioNYwJJLyLfCjPnqsfoGLZ2VNt6t6QYRQURWgkXvd5AYJz3dwwHulK8SxXL89lcpZXwdoSbKse6z+TVe4WDAdTxr4rGyOAlmsPc+D79wxyEGyRmHA1KuKmRJvH+ByJallYzP4rCQn4LNuS4TGqXDK8UybwiMJN9pmN34UICZHyZlDWM9fhxXKdhv/1VDjB5O5/3TVsQcAflIplSpBen8ewLcA/CaAv8a/+ZsAfuNTfMZmbMZm/Dkff+pIyFr7u0qpfwLgmwAaAL8PSa/+NwD/UCn1n/Nn/+33PxhgTAut9TOupoBEQlejoudF7aHW/+6aW61FyxRNd35hNSwVERtqn5ggQpvxeF6C8YHs+kNWVOaPP0Z5+YjnI+85b0+Rknm8e10ihq2DPTw6FpbsRbVCj1HYmI2A414fN9+Wisndr3xRPhsVmloA0JoAbdjYDnDNK1dNq6F5m3wbdnrBijtT3ZZdNOeiw9miRu12OBYJm6pEXjmW9AJLqvEtWXkzpcXAJ60/5d4URHjnXfFVDxiBnZ2dYsbI5XBbdvz9AVAy4mxawCPvJaCEBPo+LKMDMHVaXazQZ/pTlRJ5LpdnSLYkzTJximhHIpxcMx27uYU25bVS8L/0L5BsMQLgxSZxilAzelpQ53sJwMqc9IbjjstUOEFML0BCyxsnF2OURuPspGKJRnxt0VK2pGrbzrfOReMhamhGB8FQzt8iQ+zkZmq55mx2joqtMHFE1vXwAAsn/m8LxK4yywjOaIuMMEPQkxNP4xhnlBlx57WTDKAJjs8KgAVSGKZlo1EI0LU3YCWzH2yhcRkV9YdMOIC1ThOdRQur0Dq1UmVhmWZaXPm+/Vm2bVhr/x6Av/fcjz8E8OOf5ribsRmb8W/OeGUY07bVaK3tNKEd+/lqGf0qMO2iHt/XqFkedzrQVhso59XumhJNBc2epoL4BsoxfBr5Ka06cLHuybTkqUKvZFnbcVVahclSduHvvv8NAMBgr7cWkZpUMCyv75P9fPS5I/g3ZSddMPoBMtTL+3KtxHfOz0oosoN75DxZpbtIyDYe4h4VAwk8VtkctjNWJKCugIQ75SrntrSYIacgFgIPHtGXitdS1TkmU+GZnNMQcNCPEaeOTyM78P7REY4/JhOcjPDd0RA9smiLqkblLGGcjnU2wXYkc+EYuDECtDmjlFrwi9b6qJcE9ce7XU9VMnBcHoW6L3iTH8v8jA976wZmx08JI/RCNpnSsqZuA1hieYh9NCFDRO3cSOJOe9w5glg0nfGkUxD0VACfEUfroZOy6ETdohopKSOkJaHSHkIKvY22Jdpu35nDZ3UhcryjGhiwN2w4vIbllFwwLe/1/ApDOp0EQ7m/ld90Dq5hyMbhx0v45E4lOgUoZ+LK9tNV3uGWO4wEPW+G0ZbglaPr9+Saw7hTSex8h9W6x1I4eM8WhX7g7lW8IouQtfiEvGvrHizVdtcl/l1OrN61YKz1hhzwXBtpAQCAwDXYBX3U5BHN2BmfLx9iPJSJD4Mh+iOGpqlwSOyWwWIhrQNLVjwSz4PJCSQX5FpMa6SZWxxDfO6r4rL55R8TC51l/ggfzL4NALhNdbtqsUK1ki9xxBusFgFiJeF6S/5GUVpErMwZ62PQZzsGgXDt+1gUAi4/XUpFLC9aLKg7E1HnKGumXUWsKj3EfGDfuidpYmNqfPyB8FWmC7kHi8UKCUltd+/J585XM4RcpMFm0ouzS+RiYNE7AAAgAElEQVTkDq2MRsMUJQl4X3yL2Nlf874t8waVs4Zxf1dVGA3kHpWLYxhK5voDdusfxlC+s+2Rxag1Gj4bTj3qAZkggmETpmWOEXgpalYPa9t25glKOyJsCI9pumJDtPI8jAL6t60IGJsZ4KRRi6pLQ1h4QmQqlHwuGrZLeGWLmIsiWK3d+sKX0FBGGCuSNUug6PhxFaKIREK6rhoD+ASXQ+0szRV0Kn/X43zWC40nZ3L/J6sZUtqfJ87S2XrwCFfk5C1ZUyHlgmzYGpOEEbR2DsVMu5SFcmoV9sqa4zS/PAXTbhxYN2MzNuOHaLwSkZAbL9KY1lrDdhIbTSdL0JWt27VXvdMQ0gDiLjpc66/UBIp3RhLpXOb3MXn6XQBAiAhqKeLpg7EAziNvF9E9AqGO+3F8jJCpUp+SBvWswle+LNGPf2MbHgHJi6WA2tXkCfo0I2wI6kZVAjNj2ZPAawSNohReigoo+aFCLFfUEEKEYuFaIQhQJz7CoUQpN7Yk5Xv88UNoKjM2jZNWrDoW8SKfoyKvZ2ck7+n3Bhi+Ibv+R6dU75vVePyxgMaH5wKOvpZcQx3JtQS0zbl8VMBj9OP5ATJyWTzXWJzGmDHaick76scavk+PdOvK5B4uyVHSbYmG6eO4YguGSdDbJXCdyOeV6RZs4FQ0GY54fjfPiuL+Ris0jBQ8WETGtRkw1fdz+NSgHnBuq7JCM5FIwdE3wiaHTwZzVswA6onbTsKyxi6jx3wikWXd34K1cg3LPYkyck8hYIoWkZVvYx8hUeRkCcyZFje0KsrrHKtCoueBlbRcBxGU5+gqcgpb+yPc8u7IMecKDbWFYsqtJH4PYUdrYVtKqNGQ9dxzVIcw7TSobVd4X1NGFPCsmwPEtdj+WTGmN2MzNmMz/v8Yr0Qk1LYtVqvVM37wbhhjOiBM7H1cz9j6b1xwdDUT7XCiwCkwtmidM0ArOEk/OezEtpbnD7F4wsiFZfDxtRto2CiYsDR8+97rmJCNXLNHqo097NO+59LOMDkXHCk9l4ghmi86FcaSfUfIdKeOlzFqGe20UNytalr+hL5GRSA96QedhfXskkxeBRS0rx7uSVSzPdpDwwbYgsp/YX8fD0+lLDsYjlAY2WVnhezqo8EYI3rV36QXX2gv8JQkw8cnQkG4djREGhB45TW1YQ8lQTgvtB1TXHUuKBEu5xIBOYvkvbSH/kCigl16pE8Lg9bQ8LANUeRyvqZyvuk+LC1xwOgg6SkYx7IOiRNBdc4rhDzg+QaNI7qiQsF5dP17I6jOltlpaNtZDhCQ96npnJ/OsM0GzqiqkV9K1JgMiLd4HuqMhQLHCC81civz7E8ooTHcgiWmVpK1HCR9NI79bDOA0UqfLhqqWaEwEsHOaPMUtoDHSChgpJuODjBmH1hwmGJJ26fL4xP+XQSPIHyfeuJ5k0NzssqK2unNNvr+2hIdkMhRdx3j3f90r6ZdY9QvO16JRQiQRaNpmk+0bURRiNBpB1nTcYKcKL3nBajInXDjqkKjA7rjOIbiTS0MU57Yw85YOD9mOkWWU7eHqcrH9ydYrlzLAHVjtoZ47S1ptzgYM6TNl1jRvdTWU0SUOjUP5GdlbtfOsda1lvidbGlIQLw2fgcAhh6lOguDMJIHZVUWKOh11pChXMPi8lS+PI+eyOeNBwO8dl1STqSUqm1Ml1JOVkssyJQeUVgfqwu8ti9fmjEZvP3RdYzZ/f3eeyLLmldTJKn8fndLmhu3B0NMZjJ3y3ICjwDwnlMJNKoL1z2aks7arDM1iByjN/WxoscW6gUOjyjNui0VtbxpcXZB+xuCreFihpZaPYpcLrU9RttZ1RDIbr3uy6ObAh41iGrycubLOfRE/l1O+Xo5g2IVskc7nDybINdSzEj7h6hoGNASzJ6hQETQPxnIfA4Hu6hZPPDY0e6nA+iIVS9WR2P4mEH+7nR2CsPUrJhJCjbaOsRgW5pUW6ajk+UZfLaU+H2BEapwG/GIzb/eDvZvSfHhJl1pV8eXKJ7K57jK66iXIKbzasFriaHX9j3K+Ypd2f1xNfW6YkbxAu/A7zU26dhmbMZmfKbj1YiElGjqWKtgjWt0dKX4tgOjrbUdF8iNui5hHHu688NGl68VhewyjWkQkBMUJQLqBSro/OBD3MIH7wso+pTAY2MKqNL1mdHSZngdO4ds6sulD6iYn6E5Y3RVFvDmkq712Yw4XQEBd6uGQGAYjuETSHVqebPlBayTQWJ6U3kpCv67UAqaqVfDCG26WnZNmCsC2MvFOQLqNu8RrO4NgS3KZJzdP0VGL/NRjy6wh7vIeG6XbLIc9kZ464ZwRhLSHy7rS+QsACSVgNXjNIFu5d9RqPHknDIT7Im7u3uIA0YmLe9RmZUoqEsUxnX33pgRZ1nXaNol54XRb7ILQzmKitrH7TJDsGDRgBIq3nkPtZPeYLQVJAlaKmEqHXXmfz1WMBYXx1BsYE6cFvNkupaE6cv1DXZ2AQbepVnBv37E85BnZjzqo3lOT6eoZ/CY6jbk6jRRDVBsXrtI2FqEbELNFstO82g8oPqhraGp+hiQb7S1HSNiIcQPJaqH8jCI+Z0oPRgWPoxHPaHrEyiaApgzmbNRq9CQoV7w82C9LqpxtAuvba9QgdSaJsSfSdC7AaY3YzM244dovBqREKQfR2kNTTKaAzWDwFs7cLQGz/foKlvCcd66/F+rTlrAvbfMz7CYyk6QslfH0xYTmtudF+egqB2u1bK7zUOgd0eipy+9Je4XWwc7WF06v3iJPOzlKSx3lnI6h0fQsCKo53sKDVXrQHB8ZZsOUJ8T9PTCGmXjQE0C1G2G+VQiigtjMWHZtt/f5bX6WFK/+sZ1wU6KIkecym4W8+88P8fezgmPeR23jWBGvbHIktw+GOP4TMrQJYH5oixxmgnWc/OmqBzum108fHwfALCkxIZuZiBrAYN0F0cEn9vGWTAPOq3rPg0WTWlRZHItcUByYFMhY4TXtCUaqgju3pAdPgoHiKnQaHMnHVLgkiaMp0/k/CPtIwmcCwRPrLUIatI/rAffWYaTZjFsFZZUv/S35fwHOuzAd02g1+gUmp3lajlDQiJlwehpdv8c4zsyV448mXs1qISBwQ576AIfoG61R1mOnk3w/ne/LtdgU9TsH2wot9JLWlg4YTKZm/7uPhSjNMuwXukGTm7U8zUUe8EU5663M4Da5VzsyvMfWx+1IihOlUjfs7DaWaMzA1EaV5vDOkTIkYubGrX9IfSih7VomwpKaSgC0gHBvcbUUA4cs6ZD6dd5ixKtCAANQURlVdfg6bgqdpFhSdueWSPVq1D70J68Nw5SLJ1r5Uhef/TNewhGbCKU+4zL5TmCCRc4Oqjq6QSggD2yHIbpU/dQtAX6rNwsnQ1mkHQeWi05NEl/DMU+g/yS4v61j4StGukqx4rXahyd3rTQfDAvzylvun8Nu/S+2qIyXtpvsHNP/n1rsgLIo4l5XoNAIRgw9H7A9O5kgpRVnyFVGWsTodmTL9kFmeeXxRlCJce7u3OEfiwL4GzK9EhbBGyTsARetS2R8D2rGU0AdI3FUhahO3cO8NEDOX5McD2IPAQx82eym1cAclaz7tNOZztMMeb8xEy7tuKoa63wdYiA6UXLdL1QNVrqEdUruS+xCagUCBQLVitri4TVvzyrXPGsA4KrKEDDBuaV07TqBZ2Ur3EeUlEEy6pgGDoVyAqarSy9JsAJ01WfLRptknSyxUG9ljLp9I0df0epbkOufdMtXJrv1TZA6GQ9dniuq1Vn5eP7rklaA84Tzbw4aXpe6dQqH2hf+Kd/4tikY5uxGZvxmY5XIxIC4CkBoR0wHbA3pqwKeExhTNPAC1y6xhHGnR6z70z06goVS6Kl49soC5+r9eXjjwAA2cUSqbNy8TXSVHaF229IGXR8sI0lXVKnx/IaVYBHcTBDOQm7KmBZJobyOqXHkvye0PcxpaGgZZrkpSn6O5I+Gedy6TXIGqYR+9zxVxaRT4uZscINsmtL2rIsiwzVUiKyhIzX4c4Q+3ekXOucU+dmgZp8m+HOjc6YLy8pHZL62D2Qc/OZqp22HsbUNO6zcVRZi+WCICx/VtUVpvS0P89nOBhK+nQ9kcirLHOIDPm617Q3iJHNaQggh0PcT9CnjIgtKtw6kPPgJcArC7T0VW8aiWC8VqFPvexbO5JG+1mBmM+Cz96xnu5BKWfv2sJnhFQyokjSARpaOWk2UVdWdaYHzlixXZyiZTMyrMKcNkFjPkf7BweYzOSYw55zEW6RMR0vncZ4PILvMx1jKHD66GN4jJ4WTYbelsxvn83ILVrEmhwHxXTULKEaqn6yLxEq7JjOWnmdSFtFaZXAKDgMIyDVIUoSGJ5ba9ehjGEa5uZEWR8u4rJ2TT1Zm5EqeD9gbLOJhDZjMzbjMx2vTCSklIUH1WlHK5KiQk/DMJe3rYEp1/1hAKSEap1pmytVRoDvZFBlx5hfnAFko+4Mqdm7qqGpqzzeO8C9tyV6cN3m88lDtCy9BytKOrQW82MBQPWcAPVyCuumMoqgGae5/D2vK6TseVpwh457CbAjO2FEbEC3GspJmRCLMJntiIlhozvJDMWIIRqGKNht7vlrgamWZdmQndioe+gH8nlVUeD0XPAT13Dkqz5C7nBpKO/d3Y4x6LM8TOnTuipxeCjz9OGH0ncXByEGlJZVjeqkRwMSAlMvwg5lSV31er7IMdqR+7B1TY53OjnF5QmjEV9jQCZ0n5GwbvIOUF5QBjVQYWenPGaUuNWLUE4kvEo0zwsBDIFyP1SoHKYY8XnzA/QDOR+PWFXlA4EDeEkNqVMfS0ZPsRcj5fNaUoIkC+YIek62luz+skI6cHZDfE68CKmWyLs8Fezru9/4Q1xjt/3+9W1Mabjp1ELKqobN+F3QMk+9rQRg21oSSATadroMgFK6Y4W7znmrLQJmFBG75D2oDlwvWRCAtdCM4JyoGazu/l03cxS0a3dqBFGcAMRjX3a8GouQsrBaAGgXrtcUhteeXoPQ1nRyC2uN3bpTUXQWMSoIETAUHtJ1tJ0o5Jywmq9xGmD3trCfBwcDGOpJLxfC/wkuCyTnrA4w5avyDB7TH5cmhEHaEUnbEnBLpO/CYM+i5X3psxISbqUoHYvadyqIficjYfkaDMMO4IwrD5mTkeDBTVUgIHs2J6irfNvxO3xFsNFrEfEkKizw4btiV5QQjLz7kz+N2aUsTBcncpzVfA5LDs7uriwUy6qET+5NwgbMycW0E3KfnyygS7LUdwm89kPkfEgVF3PPKrdP4DwTFvR7jz7Cgw/vAwBm53O8cVs4Sq/fljTr8GALO6Gkh64Z01YWAReN6/tyju3yAhFk8fFqt/hpNPxq6sgHYlbHWERo/RBg6lHyXrdaI+g5vam12mTNtCUNYiTUEc8qJyafASxwxLEsitNVBkNAPaQ0COIYKpDPu/hQNrV72zehXfrcZPBYsChZ1YNqEVK2JHB+akUBjyqRji/XXtFlV0p9AjzWSndAuWsOV8Z21Vrj1BQV4FvHlAb/3nSNsm1bw0AW+5r3fLm6hOdKgS85NunYZmzGZnym49WIhAAAGlBAS+6JW5WbpoVxaorWoGHU07rdyhSoGR1Urn/FD5HQjkYxOmiWCyxZMk76skN99ad+BlPX1FhdYP5UjEEymuBdbzz0GIWd0021mi3gFQSmWS63nuqM7MxqCdUTQNaFqL1+ioqpkrMi8uoCPv3AazZTlmrdmePcZFHliJiOxtqHz921ZPNsMaswqZ2xHnuxBhqto/UyamlDHzmbH+u8wI0DiRoWU4n+nj5+1CnzKaYwWXaJklrU05nM8cLUmHNOxqmToghRrtiXtpjilOlFsZT5ObxzHfvb7EvKJY2qlitcH8vnXE4lApvNpjjnPcoyhfffp+c9damT1mLyQJqMt/aF6b29f4TYeXQ4z/WoRUFPe8tookWLdLS2erIl0zD2cq1MhYBuql68BnVr+2yhJNAJNMvfqhfibCFRTI9pTRTEKOjM4VtGLfEAmv1/OpJnA36MnG4luSssKIuG/KZwuNcVXEICzsYYxIyka0Y6jQnRUhQtYtTmP9e71dFa3PC8DlA2yulpt6hdNwJzOa+96qzhJHbaK8C1jyje4+XwO2GzjsP0suMVWYQUoH0oSJUMQGexDAuUVBFEa9BjVQjUyWlWMwQUVm/4Wk0rrI6JHRHzKZYlbt6T8H7IqlSOBm0mVS97+QQeq139Sy4Ky6zLj1s2fwZtC+N8yVxDrC0QpXQW3dpGy8ZFHTIlWE2RMlxvqMo4Pz6D035v2JXeeCEMyXx+X0J6HxoFK3xxmMOGrllXbt3F8SWGezJpS3ZlL3KFnSP6cq3kZ/1hHx5ti+ygwrW3heszOyExrx9DkeCpLin47keImEaccaFY1BnOFvKlmWl+OWqLdOjwnV0saTfdcEmtshJnTgmTLR8q8PEReT2PjuX+Pp4BOSUKtY1QsBv94YeCvQ2rDG8djDiPMieLywJZIOfhGn2V9aFAkXwS/oJIdxwjP9RdW0/OBaMXezBMgV0FNvRjVPTg0p1aoELNFCWMhxiOZJ5BNYLFZYPkgKkyv6xRbwD05FloXEO19nD+WNLQYU9wNxOUqOiI29/fgWUVVjsLauuhpb21IsYW9FLEY1mQG6qIKqW61olnFiDnF+Z7XTuKupqq8XwDXqvGFSnXriJmukXIwqLlXHjE5aIwQutkhF9ybNKxzdiMzfhMxysSCQFWeRIGOh0YAq+ebuFR6LzIMlzMJdT3XGRxvkSgXNWDTN/zS9SsLu1QbP7W66/BhE7VW3aMRXmK8lTE3dXpU/hM9XxGk01h0JDKH/J4jVVQTvOIFaqd7SMUrWvRaMEoHMXK8Yhm6DteC1UHCxshb+mSuc2m1HqFhu0ITU7HVt/vQuY8ACbUKBrtyu65deegkzo5OJAIrGxa1EqqJ1603pVVRCbw3h4SyO4ZDNmWoFNYtptsM9jyY69TNyypWWNzD0/onV4xTVjUxmG6KKsCzi9wxLQl8lpM2Zry3fsy37PFFH1KgTgAt20KLAjC1vUCKZUOQ+7MF0+eYkaK8s7QqS3W0IwODEXpQ52iYRXSo7i9F2o0Tqvc17B8ZiKnwGhN13rSkk1dANCMep2jaat9KPLJiqpG7SQuGPVCeyKqA+D0qczT4Rt9gPfBAcqt8aApo2J9mdvxwS4yMvgtANDyZ8Vopd/fRbgj99i4klkawTCCdWC0tfaZJtIOkHZ+8p7XVXCV0wGq143h6pl/OMVEp7BoYFkx01Z3ypLu75pWw2IDTG/GZmzGD9H4vpGQUuq/A/BXAZxaa7/An20D+EcA7gC4D+BvWGsndGL9VQB/BUAG4G9Za7/5/T7DWgtT1YDvdyu4IqFEez4U2Z9xr4EfSgQwP5VdplUNMjZ4Or3caLyHo+siddAjIFrrEjUEe0i4mwarC1QUevIbDUVAreBxWq/u3AZaV09GDPCfmgCm7fUQOoGyskE1kVzf8ti29JDTjllTTmTUC1A5pjSjnvH2Nh6fMcogF0WnCqNrgmH1xn30DiWyc5XTZHSEthaMhpg+yjyD16d8Qyu/S5Oes6VHYyOsHGZA3W1jfNgheUKBfEa0naKm5MfhnpxDls+xRUB5TumMVZOjzBjBzFospzLPy0LeG00vsSDj+Gwi75llNS4mAuoO6V1fFQY+S+amruBzfmKye+8eHWJ8INFTjztwvxfDMDJB5PgpOUJDoJjcsaJtO/6K8oCW4KNqnT5zA58/axj9GK07a6GEu/usKLBaSlT3pTfvYXKuOS/ElrBWFtzakZ6/ygdiRqGazaSry2lXCGjYn1WECvmCduIW6I8kWt3d2eH1DdAwCrehA9aDroH7EwA0f9a1lrksQ+kuAnJUEGPMms5+5b3P/9taD5ahvtLtmoXO0VqgNT+YlMfLpGP/A4D/CsD/eOVnvwzgn1lrf0Up9cv8//8JgF8E8Ab/+wkAf5+v33Mo28IrV2gzoGB4q8iH8JVC5MTETQlNQNGxFyqsHyg/lpt+/c03UXIRM9pN9hJoqCfDill19hADxuhFZeExhC8rJyzfR8DWhLbj9IRdKjRla0htMrTU4KnmK+iV3NieFRDVGAOjnfQob3oDzOjLXpMvMq8qNGxmHO7Kl214sINgLKBv46HjTDmVSAULn8TEhimYHwMNVfniVOYErYUl+c0q1VV4nDJebXOEAQHFHgFRrZwNHBJa7MRFjJhVpLMzueb3P34HHlPhd89OsUNw1XDOjieXHYA5cQvXskFDOdUlqzqLRiFmFWobCrdH8plfPJTXW4c76A8IgJL01yofbUywNqLAvvLEExhAzntuPQ24VEf7wu3C2mO9bRu05Oi0rkbpRXA5WmPkvHu+QsC0fTo/R84NzfA9vgIsOW4hfe7LwIcapN3nAMByeYGYekuOY/Teu4/x+qEUDJogAggfZJzHMAihAkd25DOvVMf1ecEaJCqj/NvAPcNqnXKZ5/S5nh/PL2zWrtUUred1hEy4goNtu1TvZcf3Tcestb8N4PK5H/8SgF/nv38dwP/H3rvF3Jal10Fj3tZa+/Jfzn/udeuuqm63245iBYFRACkREShIQHhBwk9RsGQhHPGEiKw85CkSCAkkFAmpI0xkCWz8hgUREB5QiEw3sRzbodvu7uqu6qpTdU6d23/de6/LvPAwxzfX2uf8deqvwtI5ofd8OPs/+7L2uu05v2984xvj35k8/xspj28DOFRK3f1Ce7Qbu7EbP1XjywLTt1NK9wEgpXRfKcU6JV4H8NHkfff43P0XbSz6Aasn99GvVoVarxgRVLrCmit4UwFe9KSlTFg7HF3PX79/lMNWNa9gyGXXBH9N18Mc58hlc5x3x6xWxSbTRIXAfMYRZFSzA9j9nIaI6Z6JHS5OpExOtcT2AonaOGa9QeoYXXDVi6HC+oJtKAuuiDrg/Czvz+JGDtHPzi9QfyVHPZZgPBzwkOVxN5vDMqwXHpQfAvqVqD+KhIjB/n6OgMQ3fI0BkeaPjc+aSwBgCdI3iNBsQlWRYPTZBjNGJn3xl1ewbBg94L589dqfxypm/s7yz1Q4oaB+0GLBM+CU2tFLRjf78x5gdHDG/V+dDWiYmry2AP7cWzmSfOcNqjY2TUl1vNy5ZkzhPcFTVe+ViCMa3gdGlfYfN49IjIpEHL7vNZJEGVzIbV3DsNSvaY5gcAbf5TX57PxT7NOjvmVOpPuulLA9S+y1dWjYWnRGgwK0A0CG/7zJ99s3br2GBUH6IXZoqK1d0ZYpJVs4QGKI0PZ9icKGIPIeY2U9IpX8ULS/tdLldfWCqOWydCzGVLAArRMSt+2ZoYQ4tuZcdfxpA9OXff2ldoxKqV9RSv2eUur3Tvhj3I3d2I2fvvFlI6FPlVJ3GQXdBSAG6/cAvDl53xsAPrlsAymlbwH4FgB842vvJIUIE9aIbMY8e5BzcAWDYHM0czponJ/nVfqITY9333wLhwRrhbXsUw8lSoYdxcbaDdYnebX2FONyqx5AXplPzs9QL/MKtk/ioXdNAQ0HkQvBGoOnEiLBT6wGpDPub98iBbE/odNFZxADI4qBeMrJY6xF/IylWnfjABW/Z02lRjiLPWJCqnalb0ucGJI3cDqvmKYSneeYgX6gSJpgCDCMMjEE9CyjWzamKmWxpktI/ySfH5x6GJ9X6/WQr8G1N67B8rtrXpevvD3HKmaFxnO/h9tfIYMbYsWs8dH71OOm9fEnTz/AmrIc84Gl/D2FrxGE//mbGjcZ7TUUVLPWQTMCiGW51QVnkx4ypwDPqIYBCKwb4JRYGgckkl03Xpi+FVJg7yFZ1Eafw1EdU65fVEdwJEX64QSrdb71Hc/9qvWFMiIw+cLOUFFP4+J+Prf7ZgY7o1LeEbHD/X3U/J7DxsHuiz52fp/TFoqSMRfCsh+G0fxTSvFaT6Q1UsGCJIrSABKbq0XL/TJAadp3Vp6DGhu0Y0CU3xnxNPMlwpovOwn9DoC/CuA/5eP/OHn+ryulfgsZkD6VtO1Fw7gKe3fegr5+CxcPsr9VS+2bp5tzBLZJuC7gna9mmdXb7349H8B+hUGa8UQ5Dh6aTNhhk296f3EB4wWkZjhpakgweOPuTcRE0JQaO0mlwhgW/R0dOjiRm2ULgukvALZRoAcC//ZD3k7bKgysrkgz4sZvYFwGnx1/rKr36Aj2Xlvm15bLfdSH1OVRET1BTM5lsHOFilwX2Yf7D+8jPsjHffKDHwMAXv/aW9Azsmznc8zJ8fn0J3liPv30HixTl8eP82S0+dTjrcOs6XN0N6cM7ek56nIzs5q2dFBKOEG3od9iJYjd5BiA65Se/YjWQdjb4ELnybznhNnMKnzztQz6v7kf4Fg1U2RmK10hCVCMPAFal1CzOtatZUIZEJhSVmzlSDpicyaM6QTN1NVSJdGnBCUVM0482qKQxqLwYIxBIi9riX2cDplxv2ZFdB5rgOoB6YByqfUGZ/dy1VMfUw+oRungHwZONnoJd0AuW11BC7eInKDKzAEWIQwlbYHLwWMZWmtYctxs4RHpMV0tk9Xln3+2+RUAkvjXIxbVh8R0XUONSqhXHFcp0f8mgL8I4IZS6h6Av4U8+fy2UuqXAXwI4N/l2/8+cnn+PeQS/V/7QnuzG7uxGz9143MnoZTSL33GS3/pkvcmAL/6RXciQSPaJS68g6bw+u1ZTrHM2WM8+iiH8gfLOd75+V8AAHimETEGqMjIhQCd71boLwiOUvu5Pg/oTikYTmAtxICWYHS4AGZL6u0OeYW+cf0AvaRzG0Y3fQsd8nOREVPozpFE8yhoWAbiIjFioHBBgfqWK1nbR/SMyJ7S77y+foSD2zll+PRejlDMrZvQZEJ7KGhyS6zoJacBHRsgN2RTrx88wJzI7Z99IxvfncLjSZ/34Qc/+j42TGvvU7Tet+eoWHqvyGW6edrfe5UAACAASURBVOddmGsZ4G6OKNq+XuHoIEcr77+X5UAePn6I5lpOZQ7v3ALYw8SWLqRZhabOWjdfZTrV3FuiXeb99XycR42D6/lDZq6glaQMNMSsGmhuVAD1VrcYeD0sIwvvh8IZWxOM17BoqP0TIxAYuYlWt5o1hRYiXC44ADwnsyWlSroBsTjMVqj3WADgfRbaVLSaa0azepPw8HtZzXNGaZGNfYTYZaSiqfO9bg8MEGj0if3Syzb0kmYBkSlnIp1kmKRjetK4Kiahxlg4J4mh9JMphPLTlxL91NRwHGMkNHmOqHZMPTwjzqiYCXgNlZ6Prl40dozp3diN3Xip49XoHUsRGFZolEEkEJzYlfvawTv46utZ83mIPTbSRU/8RqkegWX71HM1Wp+jX2dA1hFDSd0GC+IJjpGKcgle7KSdKThLs8wrU7/xgIhV0fkgdX3x7AbxHacNQikCBiQRXuMzXezQ0ur3EyoaDpihJ1D86CxHPWl5Db/4F/LKeniU9+Ho1h2sLRkQ/gyGvvWBXuwqGbQkSm76HJndfvMuEg/mg5P82qNPP8H3PvgjAMCN2V7pTWvJZB42Adcp73H7Ro5aZssDzK4RCKc8X9Kx2Fdfv50pYCGGYsW9Xq1QURM5DdKVbosyY/UWRdQODrC5kyPOcCuDu8Pjp5gR66+dRSd4XhSlxgodxhUeAKIzBQxN7H/yoS8a0s6M+F9LuZF5M0NFeoGIjfm6gqMZpRB+ozZgwIGeFkxQBhXxpPV5W/DFOSU2guvhD0TWIx/z5t4F3Dn7G2dUFjAtHO9HfbHm8X+CnuD53DZIFKGLNC3sdSh2OmuJzL2fmBGO+M1okxVLx4FQp1NKxba6CAZOxmUd+MWAVClI1BTSGh2LNNpJ5/0B8M+i5U9MAzbtx/Abj4WmRGtiugVTuDV6NsOGIXo9CCDWQRGk9Lxp06oFzukh7qSK0GLNH+SS4t59sGMIn1oY/rhmbBzs1hdIpON7yonUWiG29GUKImUREIRt3Z2j4jGAgPmmXyMJ67U64vZ0AdIXZAzfeO0Ih/Sx2r+RgdzOzdBHYTBrJIqaW4K13ea4eGPVlDdNtsIP/+QHAIAV6Q+h3+AbdzKYH0OPM7awPDnPdYO7t1/DG1/52Xz8nEQvTs+QrrHCt8nn7uH9Yxw/yOnT3pxyqm+8i0YmqVkEKDORxJYo1YgEc2XGcEceG8rjBvqONUYBnEi6GGHYKqPFiiem0tgsVZ3UOYDpRqSdkDUaltcyCRirFYywrK0GuE1JvYxV6JmaG/Gs10Ako7rlpO5shQXB6uADinY+2dHzazex2aMdkQjmr9NorXTI+204RtpwYtrwnAwGvVRh24CKlVDPytPgPAam+LJ4ZIBZ9nf02pOJxDlXUil5jDEBceQUPTu2ml9lYpvYCQlLeggdopLFkJ9R/ReWd92lY7uxG7vxUscrEQkhBvjVOXCecHqcV+hIbeQbP/su1k6EpQbxYhsZnH2HQMkMRxH80CY06/zGjQjUJ4XFnFEIV5sEWwS/ETp0HUE2EWpPEc5I2M6+Iu9HAXPh+cQKVU0zuaErGN+G2+u9F1wbhqCtMQo3D6gYeC2nNdeuHeIWv6d7mlOUvuug2C8VE6AYAXimcqsuFqZvwzD4D7/zB3hM1vI3KOR282gfxw9z1HN+5nFIka13v0Lx/xt3MCcfxZ/la3C8Okd4mM/VQhQahwp7h2y8pNiWP+9gjkQ5MsJSkK6SEN34EpGIfnGKgBUZDCNiWzX0muesH6Cc5EV5H4zTsGwA3VywRF8dIg2i0cFrpDwMU6EL5O3V1kGL/IVxcDM2tsq1NKmY9knTskpVYRkf7uX7sbUtAq16k6swiArfNe7X0SGcYi/cw3xfrtcDlgum6ATR69UAZ3ldyRjvzjvEvZbHf4ylZlGA1zeGDp4BTOA5vqxpNR8Dz6mxE1a0pFmxGIa+aKSUxuipWAgpxDAC80bT3TUIf2uA0v8sKiv6BHXSAz6ho5re3g1xDl3CEIMJXVto+FAi79pDEwupyDc5Pz9HTQxmQ4nRuqqxYld3xQbLoT1Bor2vtgGGJ7pnx7uDLrlz3/JCBsC30hLCqgQihk6E99Nk8hHnDIfZgv5MPL5lpXB4mElqN45ytengxu0iqL4UzaLzM2g20bZuxCukgfXw4BoCtW4ufpw5K99cvo2n17KKwDe+mSehH7//J1iw+z0MJ7h992sARp7M0fV9PHmQiXSnn+Y8v3nN4+MnGa96cj8f8+2Dt2BU3o7lJLRZ/RjX6FThbhyh5gLSswO/PhxgTf6MpsNETKaoUdqGKW94DMVqjfW+/K1Z/dQ+ILJaWdNBdGjXUDwGI1UrNUdPq+aK31cbBy+Lma6KBo92lDk1PRqm5gIEaaMRWIW74A94bQHt2BRsHC6Ix9WcpKvQ48H7eQFZU2HywMzw6EG+NnOXr9XBJsFTR0oRqwrHFzD7PLd7PVRDLo9YXycHT9JonCg9CkdrSlosQvfQBROSz6Tw2amYfL48PkP5CSkVB4emvg5jcqtUZAWvH86KBtdVxy4d243d2I2XOl6JSCgGj83xE3SpQrWXZ9bZHWryqnWpQiFuivKgFvGczQni07warcXltDtD5Gwu7OUQl6i5UvbkNpimQuKKmULCzG2rzClUiHydWvqorULF1bNlU2boN2WFMqgQGDPXBMB1HXBCbSEwqrt+81YJqUX7+Xh9AsUWjpttTqf0xQaVRF6mAljBcaInE3p0lIRYkOlrbs+gb+RQv2XEWKUAuyRgfB7www+/CwD4gz/KjOofvv9joffgzlGOQsO9U7gFz4WnCuDKYXiYz+0R5TBq3WG/Y8tIaxCJ1g6nOaIaznssbufITO3lSp9yDTSZ4P44n5sqJgyymrtYxNWdiNV3LYZWfLAY9disuAEAllFtiAvEJPIV+aB0SjD1aEwgnCDi/HCughH5ctEVryOUE0sgFhFwiEbnCLa/BhzcyPfr+pPct/3he3+Ci6c5DWvYEnQ6rFATKnCrvF+rFDGs8v265P1URQewqmvOHMyMfKuF8NpssdsR8wdMLXnUCB6L6YHW5vlIyF8tXUpA+R1J3DXEAEcd9KZpMK/zdU/cdrc5QCfcuiuOXSS0G7uxGy91vBKREJRCdA1g93HzndwbNj+gq0I8RhCLye5hKc13Zzn6Wd1/gIb5aKSpoZ871CxBVtJX1l2AdujoU46ElrNbMJRgOD19ihU1ihdkvMYYEKgdvSBvyXdPERh5GHGdnM+xEk3ovisyGUocOgAcENg8OhLfcBTmrTi+roKGpd3OCfug7NOPEGjUV1WvI1ApUHAAbRQse8LSXj7+2XKJliX4059ktvnx+x/gBwTpf/DdP8TZeV6tnjzJn7m4mKFu8rbdPD9XxRUO53RbvZ/5TT//7i3sU7e7Is9lffIQ56fCHVmhvkN3WHKHNscbXISMN1U3GckdHEHx+0QuxR8eI3xKN9nVpijXbdiLZXSFKH7rKeMyWrcQC9LIawXli0mgH+QcA5o0gVQbdJZRkRNZCgvNUGgokUKAIcP9gCV2pEWJLPQswjFSuv9exoHaVYQeZD8IipuAhlHj+dO87cObe1hQtEwAeB86xPMcRdmZQssG1mY/fzYFjRAE2BeDQlVwRIlWjNbFwVdrg5S2AX7geUD7smbVmOIogSGqjBO7IGergj1JOGP3DjEj1nfV8UpMQtrV2Lv7Dvav30Q1yxc7xfzDtLED6JflwoBeyH6Pc6hvz3s44cwwjFbnK7TCwWAlwzmHgWnWnJNEd/JxdngFoIY1IsXoi6UPAFMRZCP6P/QrGL6exLPMp5H0F7pCuBQuizMOS+5jz1M+rw00J8pNJ46nPfZsnoRmYqezPsZwzhvgTEHtv87doTh+ihiYctgb+eI/fvgQH32QLZrPP87A8oNPj/GThxkcHXzCPptLDxbi1LmPOzczSdHV9Gczb0LbDABrfZ37GvDg/dxucOc1TgTG4fyUqowxIhzmW3dfus3PB6RNPgZxgY3DAEOx+uEmG3TPryP1eR9ncYWBIP6cHeo+flq83sCGyaQCovBjJLWun6KxGeyvaH2dYW5er+ghuL+k6DAeG14PzTQ6OY1KFhTmfN66YpNjO4+TH+a0WfY1JaCa8RqS03NYV+jJ17p+XWSCA3rRb2JqPSiN2d4hr4fHRgigF6zwugU8K1NCrHWTbEwmG6UtjNipa43SRSGtRZ8hA/ssSTGlOMrASgFSm9IGUrkKz1icIcUEbZ5Bsz9n7NKx3diN3Xip45WIhJSxqA5voNqbI1AT2FLTN/p1+bt7fIL1x5mt24jlz2qFjiC1tjnFUH2HII2LEqoahVbkBqim0HenmDGVmVmDSPmQjiX6eq7gO5boWUZFaxEG4UwI4NfDRkmzDIKR7x5TtMAVpWaqF7zDhjo6ImVR9wY1vc1XlPRQdYUoCoX1KeaMLlpFWkK9j4b0gSdPcnT4+//oO3hIW56feferAIBbdl4M6gY/4NGDzBl65+38em1r3GAz5oPj/NmuS3BU/zs+y5HVO2/eQiTwfv9+jojeuH6AaChbsr7Ahx8TcK3InXlyjr09atosMgitncKG2jl6ls/D0Vt3sTqnNEZ3Ckfh+r5n9KNrmDpfm8rl7wjajikKz3szryHLvzSyRu1GreXKwjGVZtYGrxMUwVXFsr4xDVxDR9jlHr+jQUVDhB/94z/Gg/foxc5rqLsWS4maKEViXYQVCgeLB2FIUNIyQjqJrg0cU8oQW9g1Ixeenx6qSIqIQ2/KtsWYDjNJmRJike0IL2gsnbKk4+R9JdIRgp5VsNJuooDE8yspqtLqhWqNl41dJLQbu7EbL3W8EpGQ1hrNYo4hrOEI0g4XeYXx509x8jSDmupiA90Ko1RM+xI0CYyBdsnwKRuzYSwdnp2clB6kxAjE2Rn8IJrVBjNiD7LtNHRIxJk083unawQxgosCDlsoRgdWKQQ6DzgCjx6xsKujlP9dhQ2jNdPk91WNxVqxR+veBwCAw6O30Fg6Qxw6rB+RuHed2EEK+ORBjkg+eT9HK7dfu4U7X8nY0e3D/L5aJXzyaY5wfvij93DntYz/HF7LBQAdNdY+H/fjkxxRHp+f4Wg/4xG/8HYGo1976w7u3c9RVL/hMVUOnivhHHP0Jxn/aJf5fC9mB+hJGT++n/dhOdfQJE86L9fAo6Mbh/MzRLHjIZYz35shCIM3CVDsRrcRrvjdmYGjKmM1Y2QREmwt9s5zGCWCYuxBqxUMgWvRE7dxjVjn8zebZ/B8OD/F934vu1j9/ne+i26Qhmpe89ML3GI/2pu0xg7aQ7MA0vNa2tkMqmGjKw0R+7AufvAh9LCi+ij3qAqjbTObWnWwW31dwHYkBACB++YnSsvy6jRmESwoxElTaxGwZHHEaVRFHC0WRrWImyk1kiOvOl6JSUhphapyMLGFltRrk8P2+PQRbpBi/+TpUyjesB21fLRRkxuKP4ouQPGEy2v9psX+XPgWbLrDgCge6UkVAK8rGjQtHLkq7M9E7DskphEI0oF+AUXdGes0Imn70tTnkh897XupIgVo3gp+orao2Xoh+KtvV7CNiOQ7JDE9E3AcAZqNma8x9bp5/QCfcqKwPHd6aNH3wuRusXeQJ4BD2hd98MN7OD5lx/1TWhkNAZ+uM/B6ymol7Dkef5zTvifHeaEwPzNaA52rurR4VEwtL9QAW4kPGEP5ELBoyetiu4Vv16jYohCGFoburwNT9FbPEaw0B9O9ddZA6Xyv1FpSA4fEFFZcV5NLqMixGio9NnsK4GqqojGU+NrGBRzN8vnR5/n6vfftf4xH382TkLP7qPjeYUVDmnhRwPN9qjHgYgVthK/EtBQOSeZe8sTq/ZtIFN7Xg4Mq9zVB79hCU6GzjtIkPE4sVppyn9EVii+QcB3fl7bSMAD0mpeugLFJVipvmExqY5NsKBPSVccuHduN3diNlzpejUgoRZi4QvvwQ2gyhW2XH7v2BA+P8yrjoofiamcFKAupMJwjwb9+0wEEKVXNsr2tsDkXXV3RNDboCQp6v4KhDYzwZaw+QHuaKQFKC8moLfyflKRJMMEzVDrpNmVF3dAEb2btyChdMZIzCT3DZ0vA+LqrsCILu6beTdf3UNzO/T/+HjaUz7jrvpn3QQF7BznsPz/JK975psfN61kb+uFHWbP7ycOP8JRmg1ZXJTJ574OPAQAffvwAT2hHc+t6bqg9OtzHB9//43zuuVw9jgPO7pERO+RtfPz+E9wgwz16j8R9f+NmNvLb29vDGQ0MWqZwi6HH5jRHUppSJm5xAHUz73fTKbSPsm99Q4uhBA3DknuPfB5V1cCzH0u0lLVyMNQv6skH0rVGlN4wBQyMJCtaS7UxIXLbgYzgZGp89w/+CQDg3p/kNHL94X3MWZhIF6dYzvNxGx7X0WKBG3t5OwtGx2HZwPFembN8P2iDCzZSG24vDgmul0hxVtjKWolyYoJ4FUrkrYDS32jqbU96QFImCVPK4T83Yozw4ZlIyQDGikmmNE4HeGYjZuKOrDCNvi75gheMXSS0G7uxGy91vBKRUIoecfUQy/YExyz7VoKNrRIMQd12tcaMfUmRq0gNjQ3Z06y6Yn8xwzmbvSQ9VloXULOhel3cBCSyra3R0BLhUBAtaY0oDG1hySLC91R1ZLm1113xjlfWoePfVgwTFRDJrFUVl7Jg0ZAIOHAla/uhEL2MZb9UbRAZ/Z0//RSNzoDyHk3yTF2XEu29R1nH+J2vv4OOAPZ3/s9/BAC4ffsAojGyf7CP936Qe50+fUwfe9/j1mtUc2Qn9/vf/wAL4jWHXHkH1SGKaV+d37fcn+PoKB/L6ZOnhe0+EE84PTvF/rWMrWBB2x0fIKcC9DYP9QL2jcyY9+4a7B5Jik8zvhXXK1iec9HBhh1gZ/Qv4hLsIwpZryb422GDxOi5shWC4Ifcx4CE5SJ/ZsOerRtnG/z6381GwyebfKzvXHsdgaTWzaNj7F3P2NQ1RiHXqhkWJJJqUS9Uubyej5uR2dyiIT1ESvVRuwJSWaURxUWFFJSY1oXVDcGvUipYkLhpaIzs5xhjicKnkZBEQ1MN6TSizAAAYzQqwfCksTAqtJ1gqgqO10EIjErprajoKuPVmIR8j+7pPZx+9BPEs3yBB1GbswbghVNDgKupMscboesiTBQZDc5cOqJmaH5ynFOMmR5gOlHly28bUg8lvukhYkNGaTjPk0ylUWxghIsUkLBvM3tYGkd7PYzC4iGgO84/7H1yS2AUEisOrUyetkLNizWQB3OOUDgYlqC21Qanj/LE7FSFO7cyl6fiJBVUwhnB49fuUlbhbI1ulZ/7+rvZOGC1OkG9zD+Oh0+eYEXH2ES+1Y16D3hE/Rse68XqISzB5eu8wd1iiYM3yWq/IDjuV3hMXtPQ9RhAgXcqVGqVIOqocyoQhgR0bMwV4F0vLNJ+vqmP5gfwPH8XnOz06gSabrzei298h0oKAQJqwxQWdc0FJ9hYHEr7oFCRw6SYljbOoaX0ysPv5abef/LtH+BoyCYDN8jAPjyJ2E/0W7t5hMNreaLcE11aDTRMmT31ixoLDDwBhhO4mlVQ5BGZJX/AuilqlCEqDLw2lSxwpkcQjSaZV2IqE4Ax48RUxIaHESRW5dlLEjKlJxKuIkGDUtXjaURKGi5I07fCMEi1mvI3rkJFM4arjl06thu7sRsvdbwSkRBiQDw/Rko9EgXK9ujP3a3XiJToaFSH7iSv4JY9SGfnFzikp7lmh+rF2Ro1e6PmnJXTeo0ZuAozEvIhwMus30TMCYBuPBtY+4CBHI0+SW+QwtPAvjUuKLW1qBqW2/uAI5bFJf7tBw8vTFcuKT4CmzOKhIumsfK4YCnfhLz/jbdYXMv7fdqtCiDfn2eQucU1zPdy5AGye7vTCxzdYjm6zZHT44cB5yyJP338BDepYf369XzMZw+OMaPa4pOznP7s19fxlJHkKQXKqg0Arsay3gXV4+ycOtdWod3QMZcC7kf7h1DUiy660WmU7QgsKJh2jUSzwr6eQVN6JDKq7doBDVOcwIgSKSGSRiGWTbpyo6UPS/VVSPDUG6/trHioiw5INVtAP8qv/+5/+z8DAPzHZ1LfwPVlpi18ff8Ie5QjqRYOuqQrTIXqujR0SS9XtDWcNCsbsqMbXUTWLCEG50LRvob3sFSZjGI2We9BaaGU8PuiLSX5wnpWI1idUizcIomEFCJQ7kfhOY0CZvJUM3Oo5gTNtTTZhpLWwqBE7qK2F/yAiwtyD644dpHQbuzGbrzUcRUH1l8H8G8CeJhS+jN87j8H8G8hayj8CMBfSymd8LVfA/DLyCjof5RS+l8/dy9igmoHuI1Bzxl8HWlvP3hUoqzaXhSfbytWu/MGG664pfcnJHi6ZKxIdFtCIRE7klKkMRU64jFNHYusa99JOd6P4mjsok/hApqreSLm4U3uCgcyyU7IXGJe1w0RqpHyMEH2voepSmLPB4/KirsDtbYj4JYZ6H39nXcLtvSUfvFKzRArCsCthKpwihU96CUC8R3wkx99wr8NZm6b2Hbtxq0C5h6vctSzP9M4Ps7fc8Jo9Pq+w5wx0ClpFModjviX36BjZNOxOPCTk1O8/WYu1++T6d1nQ/R83Ny2qSu4wK59xKI9bQmK+7Ap2NtyId3xqfjTo2BsEcqJP31+5aKqAAqzmdBgmI960wDw4Psf4t7v/tO87U9ztL1vDBpqRx/QavpwrmDJVUXlYelwomeikqARrRAhSWQ0Dg1fd7yZfRrQiOJHxR4xawDeU0YDSRw1GI2H5lpxWfE0QYQyhQgp5ytb+ghBMWIkFU5r54KpSWSlIcGhSP5WjS29lQJW++DRszvAez9adMnpNBom/ulb/vw9AH8HwG9MnvsHAH4tpeSVUv8ZgF8D8DeUUj8H4N8D8PMAXgPwvyulfialS8yNJiPFiLhpkTYekQp0e0umRukphtJGEaEsPZouSGlvDRreFcNGPOQBkB18jRdmNazhZS+YR/VxgOMNDm/RrsXJ1ZT3iXmJIYDZtjWMNEVyv9y8gVzBTVLYEHDd4w0VQ49ESRHF8B0u4pz6xHsUZe83HoNoA7NR1VXzIhwe+jVmBD3POZHuL5alQrFiOpoqj9Up9bYfUgZCK7xLP/gnD49RH+Y07QkF4xeHM5ySKV3LzWw8bryeJ8BHp7mxNM2uoeulOEC96NBhIGB899YeKOqHp/zMjcVhqVz11HxK+w2suJfyx/bwg58AMU+Ut772Tm5EBVBfJ7dmPUdkirLhgmKig9GjsyiQ0w7FBcBzQblogANpt9EBG3Krmh9kHth3fvt/gv80L3zfWBzw3FvU11kJlPuk8qjn+bnBAoETSc8FxdQzWE7wciJ0VSMIeEx4QKeAULGYIYuRUYU9HmMokINUz2wYSpEGLr/POEBLSiTs8JjKZJ1ShC7p2DgSZMLK/48pIjGtLWYMVsPZ7SnCmvE5H0KpCg+cmKKKW1PdVcbnpmMppX8I4Okzz/1vSdpngW8DeIN//xUAv5VS6lJK7yN70v/iF9yn3diN3fgpGn8awPS/D+B/4N+vI09KMu7xueeGUupXAPwKANw53EPaeIS+K/rNIhcBnxAoVqViAiuG8OT3+DYgiJEbV0dbWfjirT3yQdo4cnQAIJqhNEd2awNQ31lCTFvbUnpsufojRCwY4UiLTHvRTqQVKhiSnDpZE0wlbjSoWKr1YYBin5hveSxDKgC4svmYXPKoqaaYTIWHFA+r38ql93reYOhPtj4z9AlLOrjuzfP69/STj4pT7Vt3l7B0Eb1GEH0wBo8ffcj9ZklYA3tMnx6sclQTjC7A9Jxs4/3lDHssR/t+hQhZFfNBv/Hmm4XNLDwZIDuzAihuqLauS4PryfF97LscuTXSd7Z/hKhytIbSJ9iBNLKSltSVQsPXV8KCjwGK0Ui/0Gj/5AMAwPf/l98FABysOhwcZYrDNe6Pqi0iy+h6Jj71GoHXP2iLyKhgdnCdzzl4HpdltNIsZ2NfmgDYyUEzlQtsVO37HqoXYbIBPVP3hvdraDdIe4QH+JqzqkSC0t/lY0Jk2p7f9mxsolHij6IhHaG4HeNG5nXZjhrBb0v6g9WmXNdAKZt+GEpUdNXx/2kSUkr9TQAewH8nT13ytkujs5TStwB8CwC++fqtlDYe3rfYJ5mtXwmJLiIyj5ohYVgJGs+mTutKqmPEviXG0vQ3MHzXiNhTUs9hZW24QEsdGKstan6+Y+XlyZPHcMJ5kInQD8XnS/P0uejgmZpVtoeRpkLiLQMMFJPms8dUzLc99kqoSy6SyRMjANQUZb92uMRynm9wH2bQVU5hVJOfM7MFOlamnMspXHNUQdEddmCj70W3wFePcjtG++gRKk52C6oSfPDwBCC2lJj+aevg23xub7AZszY1aobrYrW8X1nsUfOm2TsqLSGV6BcZBc3bYM0u+cXBHD11eZr5gse8wCFF9tvQwnMy66SZd61RM1VWonhpgER8pGUKVtsFLKgDZISXldCKvOnhEcL/kdOw67y8i7ffxDV6xwn3JdQKg2A0+W2YzRdFydJYCyUpNyurpjZFoF+qe10DOCuKkoL/6SLGLxpDJtmyWJmoSrXLywno+mLwIIqgeQIq3aN8jJNKWJoQE1FGQYmipHKqTELS3Ku1KuqgWo+d+rJfSmlY3uPl0ZgyIV11fOlJSCn1V5EB67+URr3IewDenLztDQCffNnv2I3d2I3//48vNQkppf4ygL8B4C+klNaTl34HwH+vlPovkIHprwP4vz9veymmnIoZhSQAFwGv6CO06JskP3qQl6rVGj3DWSsZWDRFbE5xlVQR8BR3V2wmjHuAS+TYhBZJ50qQoVzG0WyONVM4L9o23iMq8Z1nE2Wy0FT8S10LRzF2YUsMg4LVOUpZsOHR+xWs4PUM0Y9u3AK4ClfUtrF6Cc2mxllldH/FhgAAIABJREFUAUYPhgBvbDfFTdSqnDqZFOFpGCj2RntH19FE0YsOSOt8LqQFpak1foYC9u8zErx94xAnlPe4s8zn6WDRoGMDY2IquzdTWFATZ3//ADdvZXH8TUeJiqbChtsx5EH15+vSHHlBvY3DZoE9VgK7XiMwYq3ZRqHMApsztsxQ5mO2ULAzyq2wQBH9BiuqaDoC/V4bgPtYP+rgbvCc2dwGU60tfMv08FpmSXdGwwhDmVye4FxRXrTWIDAChGgRVQZG5BoliEaAfYY7BNUU/k7F1pI+BVRMb2wPrMnId2xLiY0FaAg547l3SUFLqhen3CBwTBORicd89OW9gBS/yGvic8MQYUrFbXyfREJap62oCACM0uUzVx1XKdH/JoC/COCGUuoegL+FXA2rAfwD7sS3U0r/QUrpu0qp3wbwPeSz9aufVxnbjd3YjZ/u8bmTUErply55+r95wfv/NoC//YX2IkWEocV8XhUHgsTcOQ4BDRFg0fHl9wDIXAXplFkR39AwBQhcEVie24AlrZhlM0Nbj/Yu8QLWcHWlyJR3ClIDXAiAiwGey0xHY8H53CGxn8a6RVFuFKc6pT28+A2xuTFEg4E0AmlkPT8+K7IeJhDnWCfMKUcxq1qsH2T1RGwyUNyan4W+/dV8TtjnFmFgyASeMYJx9R4SxdrqxkDHDPrOXqd0xuOn8IyuXn83Y0fD8TEGip6teD10UlgQUBXeVd+do+OxhOjRr/O601PpUvUoWt2a/B6jZ2hYwpaV9+LTT2EJALvr+9BNjh4tNcGjdohUv6zFBSQ8RUclSNqiI6oNBi8uK8SnsIBK5PSgRqI55NF+Rg/6swDHRtroxd7GwRBHEocVr0fOV6yqYvRYLKsrBz0nAC7FEeWK7bRZsqihHXQUs00RuosYIvEopRCIw1SMopSx0GTcay1uGgZByu2MbmIIhXumMMWCtt00gElUAwUd5ffBRu5VKuV4Mdu01ow9ZilsRUXyHVO96quMV6JtQykFa1Tupp+kYQCgY4BKInkZtrqDy3P8WwBsW9fl9UjCXNgzeNxlElpjMri7aQE3GytvgelDYBOhgoLQQ2JpJ1ngAVsmIjWE9FBDK0qwKgVNQpriBGeMRtjkv4WLNBjASZVFOvR9QEdXTkn5Vv3jAkKuzh4UeQHNxsq7w9twBCuHArxXpZPZShXEeURWxPRs9Crvmbfe3LtWuvXBBs3YnUOv8vc9/pBWPHqG5SIf66PHmVfz5NE5FntiQRTwkx/mBlDR6tlb7iNx216S1CohHuTrsF/LuYvF2706XKKSVFq0bBYVJMexFNZJ60WZXMEFp4sBjpOUCSSWtqkAxkF3iJTe7eh4mmq2XGAkB2oToOjqKmoLTW0ReCydjnAzKk6K9o9RMPMRAgAAjQp9S/sigtVD22FG04MVG6a1booYf71QUFwUGkrUbrQuDa7S3pGMKyB0KPKssSReovaTdzFtPT47PIT/NmoH9dK4PHAysrZMSM7ZMiFJFU3rLz4J7do2dmM3duOljlcmEmpqB785R/JjGgYAjYqfmYbJ8AwfLcugKQEdGbzVRE0vVDl6OCbQG3SHSE3rhUWRd7ByWobR/E1sZTbrFvsQfV+CnoPGehTZLYBzxZ6BChproQLQxsY2BglSe5byfoPNhqsim2jPN49weMAoY2ihGVF97V/+V/NnZ/vjyjYpsRYqqWgow0CLUHYaAdKaz5nZEonp5SBg49ygYy50/etMjVbA+pTRA0vLh3e+AmckbUmob+Xz8uQ0p0khelix25Fug3QOxTaTiw29zes9OLKEg++R5LqSPb54/TbaY5a6GcF4fwHLxuRU5e9zvUcz4+ov2sjKjh3H8xki3WiddJskjzVdayuGMJvQQ0v0OGfkkUK5hnOnSl+I6O34mBC1aB4xBUMNK2x2ppbGNIiMgKsFrY8Cip6QqitUwsyWyNzOCgAOPbaqKMh1HR9LWR5TC57nI6ARWFal2ReMakL0RfTesyDU++Ezo6J8flCio6uOXSS0G7uxGy91vBKREJCgokfo+0LmUpJjImyV5adYEJDLkoFRUUWyWYgJHfGBBUWyfOrRg7bDbGqdV7YsDrXT0MQWRKysmjdFjTGQEb1qO1Qk4y11XsHm1uCCuEXbR8RejPfy42y2gGd/kOYqGhAxiByFOIPYHnv7eZvHdBvRPqDfUGzsYoVbb3wlfw8XtyoAiuV2JwvQ3I0uEhjxLXFBSIij1AP73HRl0A4ChPKcXWzgBnGgEA3tC8xp1f36EW1wwgVSyFhOHIDVBS2P38og8nJ/hk8+yHbUB8STVGWgZHVl1NqrGmovb1tbhZ7f6Qr3wsBSFC0lMQysYBitiIKgqWcQUcNAbXBraoD4Tj+gKDQK2zppC9Xx8/K9YShNnY6NnL5LUEJSdQ0GnmcJsvphXbzlFakeyjlYgt7iwOJjgteiBZMfG+vQnbEvrwsIYtZJzWpVHxRbazDaUiqV30IMApKPQ0FtRTtAxlPldyTPhSnpsVAzTSmuFPulEBFIZu39AOd5LswIYEtUdNXxSkxCKUUM3QbJp600DHi+IiYnXIYfhqJRI1lJ223gKLcpXcJ9qosgvrA7VUqlWQ9Vg3BIYO48T1KdVlAMUYUSb6PCivKWC4bRXgeI6mbyETN2lK+fEsDGGo4htbC7hxSg2GZQseVBBcAShFR89DGhYno3PzhETUuYJS/6gQp4/FGumD0lz2X/7Z9DTTlVRQAzIpUfaUqphOjS/JoQMafAv9xws8V1gLytNZUaq5krukvyA452Cc28Rm0GzBZsvm0EPI2Y384T1pxAbocGliD1mrpK84MjaHp1pcrBmrzNkKirsz5Gd54nuP5RnqSX/YDEtCeyvcEoXWRyA6+1h4Pyeb+XTY2NYl5E3/m+X2MG4fpQGrbWGOT+CdLcqYtV06bTRXlzEP6WVug6aRpmy0M00EY86JgnW4vESldS+bXWa6hGtreCJWCvRVmympWJTWuRfk1FWaFUYzGOqRvqpcC0TEwqjT+g8pFJe4eQnlIsk12MAUHUKjnZO2/LhHTVsUvHdmM3duOljlciEkJMCP2AOASoKGZrbAL1fmsGF0C6MKb9sJWGAUDXbbbSMADosUAkG7m2wuMJsOwNU1ohrMlC5urgdI2OkUDPMqqDgmXsfbKm+Z9R0CLAruvCW3Lk/GyGC3iuinO7LO+7YMroGf7qEKBW4jo6KXmKsghaODKcTz74ST4PF0/Q0hLp5IQrYW+w96/8+XxO6NSpEGWhRFKx9D+JnrCafKcA3EkruJRXadfkSMZWLWTtEqPCzgyoKEcSFoAiC91weyZ53Jzn416XxkkHw3T28ChrDUUdEYlcOzMrwu0gy7rr2qI9NCc7WqFC3+ZUUJGiobSC4vFJz17wgA05Qlmfn6ElFaDhql0lFJ5MEBfUmFCEKSoRo8+RHQCsw0MsqactYeGQPOY38rGupA8QNQzTeWnWXQ+pnOfRqmhWWOSxMuVcgCqh2jaINHAs9oOTyGQKPF/mB39ZJFQI3FP4etLUOm5mWvQvgtNIxTFWOEoegxmLRlcZu0hoN3ZjN17qeDUiIaTSLV+TUHbVsryxVUllJRd3lZlgQSQEDqGAhyLyZKwpglDJewQvDGeuelDoZaZnidZBoZLQhOzWSmkormatj4UJLWzbZlGjZc38lPiGTXNIITUFKXlWSFz1a8EyBo9EdDwiQhOkrU5yX/CDjy6wYgTwzV/4lwAAq2WFTgTaaJsDBRgl9ta6dLV7Hr+OCap0VLNjOgUoXg+hOkS1EDnhQuo0yqEnjqRchUiJkkE0lpNGRX8fK4p+SUHbHD3BE6xOgwQHcLpCEuyOaoLLoyNsqDgZWFyAN2jEqpnXP4QNEiNgUBFTdT2SIglRBehASyhiHSqoQo9QxOCUj6NdtKgFzuboQaa804gsYoibRlAJKyoqKBJYh+ChpJ8qiiRGBUWqhxGVRBfQMy4w86NS/u/JfodzJXJTY9hSetDKUKoA4Pkt6bnHokstInrAxAZalX/HqEjwooDtqEhk/xhZR19ssK86XolJKCUg+QAVYgnh+0natdWiIWkYmdVVvSjNquKHtNivSxo2gM1/vkVtxjQMAGzdQMmPfb0p2xH5js3QF70hoWUs9AwDq2gDqepJJQxsZg2wqAhs9pSO7doeNds+GspthEGJHjp0kMnBYeCEk7jtqGKZhBIanK1Iqe9osdNuMLuZb+bZXv6+Tx99grf+7J8DAJyT3h9ShInS1hFgpVJWbrJJAC9cldgVP3TPH7NxDkkJB4ecp1SVsD6lYdSlIefHJFP0b+RbrHJFRkIqUEopgJWpqEzxk5d9MOigCaTHasPv86XKKBpJPqCksMJ9ssEAwqxWHk4mGt4nKagyASbRp9IdIkTWl4tZ50uDs7U1gjSULvP72qRgHBcala/1pveoKVEzFCkOVxpuB6FWqwqiHRt0VTg6Rhj1tpo0h0pFcMoJevaPy4dSqoD5A6+LTql8j2wvplgWymmqNjEUmsyG8mjxRaeVXTq2G7uxGy91vBKREFJCGCJqFbbSsPxSujwNY3k7YYyAXCVl+YhB0jCmKgYoKUixZ7GmKP0FH6AYNYj+ro++zPkVIyaXDC48w3aKpQ8WiATjrNKl2dGJKl+qUHN/IxnPOhloKiEKL6XSCYqr+QXTt4cnT/DmtdxkufI9NIFZWcm0Vjjaz+DoRz/Ipfr6ta/Bb9jUSV5S0gFBmmjTJf1DKRagVEJCY1xJH7SWvrSR6R2l3KxUkUdRycFIhCNsZQ2gGPPxlosWZQ0UcFynYi0Tk4YO8nmJiA6hkcvVzQFZzadnY88TU1nlIjwjHVOTEhESrChn9rHsb5C+Yh3hSPUYeE8YY4oS4sCoLyQFxch0aAMsZUbELLWqKhimrpLWNXoPQZTgxUNee3ja/wQrFlGuRJdTJrSTQoAZ+UhiwJBiKH1bo8PqNij9bC+XUqoI84PfEYPHIMC+XH+lywQh3zeaBfErn0vX1DPv+PzxikxCAEKAQdhKw+RxWhGbpmFA/r0IFjRjh3JIPXrerIHNiDNjShomxDOldXHlSAkw0tTIxtOINKZhzN/XXVtydUkjUoql+qEToJI0WUp38wpOiepj/ow2seBWG3b/q7ouLQENb7zXb9yGZUrQmA6WOkFGLDFdg4q/gPMN079Y4daM3BLyrmqn0EoIf9klmKS9Ih8eMINRUrmRFCwV7EAVgXlMiJCTwWOOUNBl8pEb1KBgD1KhSYAVq1aoooljibsgPC2FmWHgtisHI/gWGz5V35UKlli/2qaBJh9nvlzi4gk5XKxqRX0Ow0qg4EhRmTK7iMNK7TSUyRN8Y2skdZM7yfRfB2grPBp+96xCyzQscTKuqj2YhjbXwZRHJd8X4pgeFXvn0WJZSa/xED83/RJiogxT1zCiW8TngrYIRqqCbNvwAZ43rOVFstDjBIgEvDBdu9rYpWO7sRu78VLHKxEJKSRUKsAPY9p1WUUsDMNWGgbkKEi0pSWsH6JD4Ao3tvklaDOmYQCQQigMbWhbVu5BZCKQ4LjaV1zJV8MKasGKghQ8YoSRKsqg4Iws19T00TMk5NVccEVdJfTcQCNs2uALq1sAQaMXiKyIaQv0rOCcsPizPLiDk9PMV5rNs0qgnR+gFUmQgxwR9TGOCnwwRSlPzpnWukRAJT2Ch6xxPhbUFkoL5V9SrKnNiyrVtREoVUiiZrml0CeVGV6rqCbLYgJEcF/2x2gEieY8JSaCQ5T0gZGMTYBnW4dEchEo4cOm66C56ru5pOMGir0wkRcpKo3A/dVynpKCimwdUdcAZAa4J+fLLjbwKQPShmlWrCvUZKMv927y8TWcsYLZPb3gMduSSqmkYMR51Uo0agqxp8jXRF/OtKgbPjueS721LjCE4n1rtIbhfStGD96EMSoaxkZWw6jIQJeoJ5bvuIyh9OKxi4R2Yzd246WOVyQSAhwi1sPwHKfhWVB6igUBGZSeYkEA0GOvYEGNLuEK7JxYEFcMv1mX7RhXoxNBNQGwzYgFbTriEpXawoKA3C8k5WarquLLXSQNtEfUwqMhPSDNi11MoFCZ9bFImfRceaLyqAhq1qkWtyIsaYJoEbGmA+2SuMTj936E6z/7TQDACfehSqngCUAaTe/iGG2IeJpgGUabYnlUJEF0QHHv9BJZ2QLs5HMrXaGMdNTzTZQEAvmngEIjDgQ1eW9RYJzDzHPkIfQHhDXUhu63dNCtlSrguJxPVBHeEwjuPCoe65qKj4t6WZqU5d7TTkE58Ymn62hv4aP4zmvYhq8vqDJZWUTidXfu/kx+bc9K7yx8oJGj92g31CWPo7rheM8ogE6oEv1rZcuNH8lBU58DBG9FQfwtBB9KH2GJao0u1184RJUaRdSE8e+jL+KBwYfSU2kmUdjIN7raeCUmoZQSBk4Ao4D92Kjq+7EiVtIw/jiM1VtpGAAEn8Y+4PLj0YUSLw1/cfAjoURbDGyJKG0XWqEhUPiUJDm1MFtpWN4Hg8h2ameqonCvxSJXewQCkzOC1s7MAHpMeb3h/rfQvICikpfaDrZiI+MmYS6Kgae8YYaIipPYakOhfm1wdpr/rm9m9UIoWxoUU0qFhDhqv/RjIySP2XtVUh3FmzChLyllafMICUaxuzuNrSDSZHmZkp9S6rnAPSmMk1lKeZ+BogkUTULS+Vy4haRRvjTZSqUqpOOSegfO2t3xE1h2/1vYUglcNixgdApBhOLlprFG+luhRA8ItlS/0rxHmvNe2c9aVXuH17C3l+2Y6uYGt1MjaFqQiyfb0JXvE9xYIZV7ORmUydeUtHWsmHkvNgqpLKqXybZOCw4l8YkJUaTfpek1qiJRrCZERiFZSgO2VQZBJiQXyoQklbUp3+iqY5eO7cZu7MZLHa9UJDSdyS/jBlX1vKRPopzYLCwCAdWRHT2UtgeZ6e18yo7OUU2clOX7oR/TMH50gQYbSUcmZflpGgYAKeqchgFAUFtpGABEDDBpkq4BSEmX1UiA2coZKMZwc77fOQenJD0qu4E9Wgc9ThdQ0pjL7/XqMSybJwNBbRtciTIyvCtcHsnLgChpgYiWpwAjbQTCNtcezxqoKB2QKI2hUl1W7gTRS8osrbztcd0byf9jqlZSMKVKVCAmgWFIZX+k8KCNg6O+dU/h/dRXiDQKkNaJuj6AlWhk6NEKUzqJm+gSiro+pSRea3SaaouMmHSzRMco3TqNN979FwAA81s3+H2hlP1Dcdv1k8gjP3RtxNBvA/xKjR7yWukiZi+gfkixuOjKvZpbNp6PNKewhlzrkdaO8eTLvZpSaQAvhYAYoSU6MmOUZLWU9y0CI2pvRdMoFJ7VVccuEtqN3diNlzpeiUhoOp6V6vBDD21GbKBnc6CWPdepAIVeHFZSGsubfDR2LEtHoQIoU1jSfb8qWJDoIc9Q4Yn4vE/K8lMsKG9PwRE8RLeNBQFASEPBgrQZxcokUoKWnqYEzR6lg0KoDNi0GatqbYuGIEUQ0a7KwlGNUnCwg8UeVg8zJuTezPY9wbZoIvvWAIjzRHEl8aORXVLjyqkLLiHXoCuEyxHTsRNA2Zder+JAsSWYJZrfGpdJEct1v9yxISCw8VRY6Uah4FaQ5k57gCCa3lZkSRI8j3VwHs7kqFksgZTWmZyIkY2O5RKmymz0ioD4/OAWDKOig/0jOJebZ8UxxdqyG4WZqpJHkGbeIAqF6rlISCtdsDetdVG4lNcBoCe4HsWLfhJHTM9ZLEaIqUQxhUSYMJowTgoB5YKoSRQlUVHBi1TB25TRhZpiePcFHRHMuL9XGa/UJPRsiwaQlRPFOiYmoKW3ej2XxkyPXtIwgtu11mMaNhtvskB2dLlnq7r4zkekSRpGzZfPYkdP0jCAXdBykVTaSsMAwCQ1pmu8WDGFMknJhKCgYEjbN6LY532pYNXawDBVqlf5se0Dbty+xX3M2940QPeITPGPyUG5e7toC1UI6LVIgUq6VWNsiuRuAaVhMhJtzxSq0nEKQPgrwhkaJXhlkkrjW8f0b6LuOP3xTKto25U0APBIBPg3bOBdBlW4XpaaRn7tURfuFYF+AIn6R2ZYwpPDdbbO98TB7YD6IE8opSXm4G3Udd7mwfXsz2aqg0lTLwqPCFLNDKrcR6OnV4UoKRVXyvWqLzKxqnSgm6LaaIwugHWRVQqS3ma+0rPnTsYWGD2ZXIogvlKjF1m5HGp7QgI/JxNSnHw2jhOTnqRpwDbf6Krjc9MxpdSvK6UeKqX+n0te+4+VUkkpdYP/V0qp/0op9Z5S6o+UUv/cF9qb3diN3fipG1eJhP4egL8D4DemTyql3gTwrwH4cPL0v4HsP/91AP8igP+aj587JAoa0zBKHmhTSrR9342yD4wIfDTwwssRnSCty8prRHQ7xRKip9KT49BPyvKy4swZCT3pT4D5ttxEjHErDQNYlucipVUsEU4kYN4kt52GAYAOYzomcgqhgrVjpAQA3vdlZTXGoCZbV9LDfePgz8g3oRLfWrVAysaE/SMqIt59HS1TDwMPnSRaEw0dnWkDmIKagCcQKqlsCAo1hf7FqdO5cbWOMWKUpRl5QmV5LSs4vsDgOQuxRACaEUXyCUNJe5iCwUDJTvB8qlkNUwz6NnCMkBd1pjAMdoBdZHB5cfQuAODw1legaCgp3J8EW8BlHwYYtQ3SxzgemC50AwXPc0o0AfnUTc8PgJRGZrZxxaxS/OdDHIs30mQaVbyEgzUp1ys9iXDG8GdU4JDyPrajImAbwJahJuV9FRHDNuwx5RtddXzuu1NK/xDA00te+i8B/CfjrgMA/gqA30h5fBvAoVLq7hfao93Yjd34qRpfChNSSv3bAD5OKf3hMznp6wA+mvz/Hp+7f8k2fgXArwDA7Xn1mZIdzs22XDTqmbBn83uzdjRL+JOyvCtYEAHcTVuwIEv73W4YtsryhR09KcuLa0MpnU7Y0aKIp6Ie1e1MKBIXUunOeNB2hJO0B4qPufTi2ILBSATiwyCOvzDGwClx+OCJqjQ2jAAqK092iG1WXqxWeQ2wmzOgyphHhCnIvqdxoFIeStjTaVzdVAGwSSOoXCEhCkieUhwZuJiUj7k3WpkJqDaKYF0mMTGW6CcM3CDgeYQiU9pIqdpHaEYrmp31oTsvgLQXdcvlLVQxg8xr/X1gL7/e8hoe3vk53Lz9czzRI+Y1BhGCc7UQZ0lj9HMM/+kx+En3upBxVysqXiY16fUaMRtlR9C3WPSEMerTEoRcgp1dpiGtkpoQ0yUKxyTCGXv5ULYj12oSFcl4tryfxCjxedLjVccXnoRUJl78TQD/+mUvX/LcJTUQIKX0LQDfAoBvXFskScVEqkNPQvmejGmlUyE496UipsoEUKx8VJqkYfkh9EPhS4gsQ7+5KBUDY0ZA+kmXK2KY6+fY0e5ZdjQA9NOK2IDISaEWWQZTFw7GeBcNW2kYAFhry+QqaoFajxwdp2qR9yle5IAqobBn+B7bAY4/muGTnC0b67D45jfyPh4clYbUEEXwfmQ6m4mukE/ik85UztpRWF3mXTOqJCYENr6OBbEYx2NIl5XELht6PBcpsSVifQa9yfZA6LPlT4AGIn25eDtHbdGJlG0tCoonSPu5qlXN34ae52t94/AtAMDy2t2ySOmtyVHSmonOVUnBLmF9bzGUx+dkge3Y/hNjGDlT5USFsXpodHm9NFlPVBQvS722JqP0TEUMk2pmmDwv95Mej1UWnqk20DRFuzRdu4RvdNXxZSKhdwG8DUCioDcA/L5S6heRI583J+99A8AnX+I7dmM3duOnZHzhSSil9E8B3JL/K6U+APDPp5QeK6V+B8BfV0r9FjIgfZpSei4Vu2SbZaUovvJMmXJZnr7yzSRSAGUShmFMw7j626Ya0zAKhsUEmJKGXV6W3whqyFBeG7WVhuWv0FtpGEBAnOXvCF8WBSdleWURpmkYAGg/Kg9SJsQYDc8yrA/CcxlBP4d6dO0sSoWj++VGSrlri/2DnGYNFcW2gsbwUc6U+w8/AhY5KpjfzZfSV1oWz9LnhhjH/q+JdEQqgCrflhTGW0lNeC08ZhWKNMm2JvGkxI+8kpc+seiBKPrP+brsz4GWJfWuyxFa0LH0ddmGJfZeCWMAYHTYbS6gbzOlvPYu7t7KJXet+RnVwhfdbbx4FDuhy3lNz6ZFIQR0okEewvPvlwjEmpGuDyAJIaukuum5XCP3Aco54/5vRSKXgNXT7y/29emZqCjv2RgdjddvWt5/Id/oiuMqJfrfBPB/AfiGUuqeUuqXX/D2vw/gxwDeA/B3AfyHX2hvdmM3duOnbnxuJJRS+qXPef2rk78TgF/9MjuSUkLwQwHr5DHjQaPcwMDoYxDwK/awVjR9iQ1NvLBDJ93PqthFr6i/nLYioQZPu4wzYD4SFKdYEPAMO1rK8npalh+2sCAACCGNOIKasKOJx4h3d0wegx+xoPyoURGMjkZtYUFAZtlSUQOevvGVbYA5V+s5wWhlsf4o+8Hb9Rq4kSOgNMt4yuz2dbQQCgPPXQAcI64hSK/VGBWNneprkh3B3je5hnIe4/PAoBojAHGsMDCI/GyKAYk9caAsy7BeoRLQnEzmIYSxOVw0r12CE+0M9tgNjcXiehZ9u3n3dViJpLW4sqQCyE9hzMsUAOTcZ2G27SjksyIiiYQk4s8ictuMQaU0qiJgpkfZjqIo8fy+TCOh8tw0YkpbwM1nHpdSajsqArYB7K3y/uVRUd6uumw3XzheKca07wdYsXSZVMREMD4mj15uHso3VMaMaRj1mZVWCNQbHvWCmpKGlfBXAwtWVtq+g8ggl9QrpfK3/DKNslAExbcrYlJZAqyIlSthdQckM6ZhQL62MgmZSipiPbwX2RJu2hg47qPXaisNAwBnbUnD4jp/397+HAP5TdU8u5tuunNo0USytqSUq+M8IcflEmnJahfZyuGOAAALLUlEQVQ9trQeeVua748TWswgk4RSxctNQY9SEFuSDi9mR+djiqj4ctdHRBYkIlOw4ekxZkxTk1TC+gFVQxkRWi25yhTdaX3r6wCA62+8jr2bOQVzphZTV1xwUXBRXQr6Pj/UpemapMzTSWGqiSWTj7oM9H5mG0Bu6vWiaiiQwGV783mEKzX5non64bN53YtSNeDZytrV+EZXHbsG1t3Yjd14qeOViIRyKubJeWAaJiJnCNBMf/qoS7OqLGXW2jENq1zZZugk6mEEY2usqc8syYHRY1n+uD8DGq7Mhf0bih+6MENrPbKjVTE/9JOyvIVhKhCClHfDVhoG5ChoZEcTbPf9yPQuYlJ1TsPyk5imYUA2hgiMCpz4s88rgGmYGAiG7imsgKLzeUlTsKD1i9NIitZJStIkO/Y1EVi3Vo98rlLSb7LqX37HhAsEnp/LlfaejYRC8vA8FrQDVk8eAQAayoSYAfB5F6HZtKtDLH1tmlrjalFjxWt451ZmjN9+6+cQPL/PR4CyHqKX/FnKyM9HGhpfdKmfpmNbUiYjUbq8JlQGpdQIer9AqfBSlvRnvrm885moaOvFy0XopuX9K/KNrjpemUnIDz2srUe9IKmI1bYQ/Ho0CEJilHwlxa00DABC122lYQDQ+6G4qUqWMFdVkXRNBhNioqQgIw9EOCg6mpE6Il3yaig0eouqNDhKGJ2M30rD8nYcbCVcp/wj877fSsMAoFKTipi15d6RCazVQNjk419SV2eYa1SLTFLcdOf5+9oWsIIT7SNQHtYt82eSTSWFSdKhbkL5uZnS/R6RIPKexMtqi8ukXIuLrEljxSxKWosy5PpGBIQ121VOjlHRZju2GaubYQbd5PRxs8o/ahsVFL3FDI8l7lW4c/trAIA7b34lf0lKk9VlKIuCYw6e1Of9iJ9PIz/r/fK84ERt225NPvLauOCYrcfy2UKQfPG4FN/5jNfGN5V3yBtx2YR02Xauyje66tilY7uxG7vxUscrEQnlkVMxobdLimKsQy8Ng9ECgSmDVIlSHNMwCevbfisNA4D1ZrWVhgG5InbKSAGN2krDgBxtbKVhADA8rxcUky8GhMbU8CUN8+PjJA2TbadJk6rs/jQNy9+hR5QaqqRh4lQagoalO6qecx8X+0hsRvUXmf3tgoeaZz0hNd8D5jlqsGQORxugsW1gqJQZ9Y+VWC0Z1AxjfEmz9JbmTRki5B9H074igxJiaaIdKNDvLzzq8xzhrB59DKty1CPutcqcIgReLxrC9qGBafgfuore+urP48adt7kPrO75CE3O0FBjbC0opgTjbr+oIvZZr3+WvjMAbCghA1xeRSuaTcaV54dhyOXJz9j2Z333c3t91XRtCmBPdIc+L117Id/oimMXCe3GbuzGSx2vRCSklII1bpsdXY/l7Z6NpWEY4J5hR7tqyo6m7ATGCKj3YuMTt7AgIK82kbhFlh8YsSAA7AwiFiQU3AgoYUdLpBMjXGkEdRMsSIwVhy0sCABsZRCoiTxMyvLTPjGACoqTsrxgQZ3g8yuLfWIhPcvybv4aWkZ4ZlKWV/NsOxzmc7glZTsco8P/t72zi42qCuL4b3a33dICloJgDcRCQkx4UQgPoMYYv/gIwZj4UEMiRn3xyY8HpSEx8RE1hhcjGo0xBvEDUEkTQwzyXIWogEIFAiomSEmEBujX7o4PZ+4HZbe00Hvvxp5/stl7z7ndmTP33OmdOXNmYruMoqKGrsc1WnyOVihbmZzgP3yxOU+xKcgCGOXYVnsjLKiE/0hzwb6z0jBlS1An9vYrQyWaLQ6srENc7Dvrfr/V+bcabinQfzlKUgbQOm8GQ9MtFqrFja+tvYNcgyW6s/isQp5wzuQUykFqjjBK+to9XzbwKm3VroquC+7/oEXr1/rtMOlZGNIg4ZtnPNRnrGX46zqjq9Ab99+NY3l/rHij8aIulBCA5PKWRTAywwCGKzBicSuUByIzLDCZilEC98pQFBvUaA7p+IpYZIa5B+bi8CUIk5vHAxPN5CnnKJoZEsTBucBESyIf7F7XhjBYr1QZOzAxUCKq5XCTanxFLNzqESURihQAudAMK5k5Ucg1kTeTqmwrXlJopnTFPcANQXzKtJZQCWnLNAotFgAZVHelElNCpggqRF58m3gFLdM/GMUHORbzobNaIVyFa7TxjVSUJlOkV/51K14Dl/ppaTQH7nBQN2yYCybnYj5HscEp14FByw7ZMItck9uaWMIpwMGmIrmZbvwzZrsUrGUtgZXECRYJcnnCxYP4zvC46VTd4XytAqi6eTQ4l2geDdj4h0ojYUaFseKk4itiOa2EO9Nr0b6W1/Fjwr9Tc2Xt5vnx5piHh0emkBvVpJPKhEgfcBk4nzErczwPmdP3PPx/eLhDVW+93kV1oYQAROSAqi73PGTLQ9b0PQ9Tjwdvjnl4eGQKr4Q8PDwyRT0pofezZgDPQz3QB89DgCnBQ934hDw8PKYm6ulNyMPDYwrCKyEPD49MURdKSERWi0ivlY/elAK9BSKyX0SOisivIvKCtbeJyHcicty+Z6XAS15EfhKRbjtfKCI9xsPnIjKxwt4Tp98qIjtF5JjJY2XachCRl+w+HBGRHSLSlLQcpEp581rjFodJLW9eg/6bdh8OichXItIa6+sy+r0isupm6dfiIdaXXon3YF9LVh/c5qSTwCKgEfgFWJIwzXZgmR3PAH4HlgBvAJusfROwJYXxvwx8CnTb+RdApx1vA55PmP7HwHN23Ai0pikHXHHMU8C02PifTloOwP3AMuBIrK3quIG1wLe4PQorgJ6E6D8KFOx4S4z+EnsuirhyWyeBfBI8WPsCYC/wBzAnKRmE9JKaXBMQxEpgb+y8C+hKmYdvgEeAXqDd2tqB3oTpzgf2AQ8C3XaDz8cm4lWySYD+TFMAMqo9NTkQVe1tw+1l7AZWpSEHoGOUEqg6buA94Mlq100m/VF9jwPb7fiqZ8IUxMokZGBtO4G7gNMxJZSIDFS1LsyxWqWjU4GIdABLgR5gnlqdNPueW/svJwVbgVeI9h3PBi6oalAPO2lZLAL6gI/MJPxARFpIUQ6q+jfwFvAnrlz4ReAg6cohQK1xZzFHn8G9eaRKX2Il3kd1JcZDPSihankKUokbEJHpwC7gRVXtT4NmjPY64JyqHow3V7k0SVkUcK/j76rqUtz+vcR9cnGY3+UxnJlxO9ACrKlyaZaxJKneFxHZjMvbsD1N+hKVeH+tWndSPNSDEsqkdLS4VIG7cK+8u635HxFpt/524FyCLNwLrBdXwfYznEm2FWgVCbPGJy2LM8AZVe2x8504pZSmHB4GTqlqn6qOALuBe0hXDgFqjTu1OSoiG4F1wAY1uydF+vES76eJSrzfliQP9aCEfgQW22pII9AJ7EmSoLhkKh8CR1X17VjXHmCjHW/E+YoSgap2qep8dcUjO4HvVXUDsB94IiUezgJ/icid1vQQ8BspygFnhq0QkWa7LwEPqckhhlrj3gM8ZStEKxhnefOJQkRWA68C61X1yii+OkWkKCILgcXAD5NNX1UPq+pcVe2weXkGt4BzliRlMNnOvht0jq3FrVCdBDanQO8+3KvkIeBn+6zF+WT2Acftuy2l8T9AtDq2CDfBTgBfAsWEad8NHDBZfA3MSlsOwOvAMeAI8AluFShROQA7cD6oEXvYnq01bpwp8o7Nz8PA8oTon8D5XYI5uS12/Waj3wusSUoGo/pPEzmmJ10Gwcdv2/Dw8MgU9WCOeXh4TGF4JeTh4ZEpvBLy8PDIFF4JeXh4ZAqvhDw8PDKFV0IeHh6ZwishDw+PTPEf7bS3wGfXlloAAAAASUVORK5CYII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6" name="AutoShape 2" descr="data:image/png;base64,iVBORw0KGgoAAAANSUhEUgAAASEAAAEYCAYAAAATaEB+AAAABHNCSVQICAgIfAhkiAAAAAlwSFlzAAALEgAACxIB0t1+/AAAADl0RVh0U29mdHdhcmUAbWF0cGxvdGxpYiB2ZXJzaW9uIDIuMi4zLCBodHRwOi8vbWF0cGxvdGxpYi5vcmcvIxREBQAAIABJREFUeJzsvVmvZUl2HvZF7PHMd8q8OdXE6iabbJG2qAZpmpRM0LBsWILJB9mwYRgyIKCfDNiwDYvyL5BfbPnJRsMyQAMGKE+ACIOAYQnggwyZINhNNru6a8yqnG/e6cxnjxHhh/XFPvvce6syK7MLmd0+C6i6J/c5O3bs2LEj1vCtbynnHLayla1s5VWJftUd2MpWtvL/b9kuQlvZylZeqWwXoa1sZSuvVLaL0Fa2spVXKttFaCtb2corle0itJWtbOWVynYR2spWtvJK5StbhJRS/4ZS6gOl1MdKqd/9qq6zla1s5Sdb1FcBVlRKBQA+BPCvAXgI4E8A/HvOuR/+2C+2la1s5Sdawq+o3V8B8LFz7i4AKKV+H8BvA7hyEdrb23N37twGoKD8QcXF0TnYL1onHaC0nOXPts7CGHPpp63W1yf777S+9L3D5Qs756AUr6cutiffXyUXz/m8c6/63jeplILWAQBA856dAxysv8rF22racc7BWBkTa03TaPt6vu9X3cPlsft8uXi2XOLzz1/fqmrOli5s9mdzzPxnB2vtpQv7j1rr5tfG1gAAa2qAY1GsMgBAWRQwtXxv/HUt4Cdfr9eTv4MeHMceSjed99PVVBWq5YrHLK/t4NiO0vLKBXEMnaZyLAiaPivfkFatcfH3oK8cxmZOsB2t1Pq5A1c8VwelLhpB7YZd65jbOOacg7WfP0/a8hff//6pc+7aF/4IX90idBvAg9a/HwL41fYPlFLfBvBtALh16xb+4A/+AEGgEXAstJIHaG2FopSbta2X1IsxBnEcAwDCUG4nyzPMF4uN3ykAmgOtm/XNNQMZdzsI+BC9WGvXE7x1zP/OX+/i9xdfGuccwigCAAShnBtFUdOOXzDbbUf8vVYaVWV4vQi93kD6GyfStrUoTc7r+fYUNOSzb682NeaLMQBgtZrBmmrjHqIoQu1fQvbHOQfNyRpyqhhjPmehXE9I6w/ze631peemWi+KXyiCINjogx97f8yPifzWbzgGKy4kjuPkoGCcfN/rduUa1mKWnQEAsvkYbjEFAHz6/R8AAO5/9BEmJ+cAgBlkbKoSwEo+/9qvfAsA8K2/9i+h7ko/VNIBFD8b6evy0VM8+e6fy7FC5mBkS5hM+hb1DwAAwzfeRP9nvybHdvcBAAUsoljuNYg1wijkWHX4NwFiv9Gsx7PXlznRGwwBAGmUIAykXxYOJZ91Xctfa2rEkW8z4F8Nv9AY4xdPDeXfQyf9qqoKZVk2ny8tRErB8bm+dePmPTyHfFWL0FXb3kZvnXPfAfAdAPjFX/xLrjIlgAQq8BNcJqbWIeJIBqCoLu+KQRCgqqqNY91Ot5nAy9WqubjFhd2/1c0qy6G6naZNufZ6t/Dtaa0vaVntxeiq75VSzQS4eidbX8ef6/sYRRHCiAtJVWG5XGyMTxRFiCALUmWKpv+mZh+4hgY6QK87krGwFqtsdul6FxdVYwwsd/NayTMIg/BSH9ufnXPNIm9xecf099o+5j97Ta259oUNwC9Gcs56cS39IsXuWGtQVzIWeS5/q9kMk6NPAQCPTh5jeXQEALj7/kcAgNPzGZ7OZK70OzIPYmfw82+8AwC4fedQ+uUKKMe5aQyiQD4vJrLAzZ7cx15PFpXcSB9ttUQwEq2nc+MmAKD37h3UQ463k0VUV2MsF9KHwc4enJUFy4a8sdDCFjlvkhuhDpEtl3KIz8r0Buh3RHMztUVZrzbGMQhC6EDGPODz0ErBNgub1wRr1Ga9+ABAWZYbm1Qj/vlrDaW/nKv5q1qEHgJ4o/XvOwAef+EZ2qI2paz2LQl0AK+gxKgbrai9GPkXwK/QSin0e30A68Ujy/NmFfRTW6v1QuScQ5nJA064GGmtNxYI356/XvtlbGtR/hx/baVUcx1T1c2xizt8+1rtFy5qtCgNw11tuZwDAAaDIYJAHmPoRCOsbYmAC0rNxUhphSiUdnq9UTNhMy5G7ev5e3HOrbU0P8GVuaTBtfutlGrMWK9FOWxqO83vmmfIsXV1019rLYqi2Gi/vVB6rdasaiDnRmNlbJwpUJVybDo+BQA8+uFf4Gw6AQA8PjlCTq3w6FTuf1VG6CiZMwHnmDIF3rgt2kV3V8Y2dzlsxussVxgkomktHz+R6z19jMVTWVRudGURCcMBOgfyOb4ui9lSa0SrkvcnY5+XY9S13OtKA8GA8xl+A6ygrSwuoeV4hg6GC0S+9NaDQ8nFyjrTjNl67HVrbsq1nQtR1TLedc1zjUNdy1j4RejixuD8s289IzzDTLsoX1V07E8AfF0p9Y5SKgbw7wL4g6/oWlvZylZ+guUr0YScc7VS6j8C8H8BCAD8j8659z73BAXoQMM6g9qUPBg3Xwd0vAXaIaFboKisv9YlzaMsy8ZPNKSdbK1FQU3JthxvjY8Ran0+NaK4k27swu2/banresO/cdHX0dae/O5fc2dpSxzHlzSvdttRFDVGrTfvFosFBrxHrxE5uMYJG4belKsbTSiKYvR6o43+ZNms0Yb89drmmdd6jDNX3l9jZgHisMVae1JKX7Ebq8akdE7aro2FoWlSm7pxgPpdONAKjv6aYim79vz8HD06c4/vimmVzc/w6FQU79kZzaT5CqtS7u90OsN8JWbtfE5zbVoi3pHxiQeibdy+8QaGQxnbQURtpN9HXtBHWTtMH4gGVJ2LRlVOSzju7SWnSjroI+5Km5rPI84LROx36Vb8LkGa7sjn7hA2pH9I0fzJE4Dmn2HblQViH7nhnyrLUFOLRKAQ8V3w70T7OYQhTeE6a7Rsr4Faa2GMN81a875leuHie2EtnNnUlp4lX5U5BufcHwL4w6+q/a1sZSs/HfKVLUJfRhQUIh2jDAoJnwKoGx9l3PgMAhW2/EMiZWU3nMaA7NrVBU1jZ7SD87FEPyru+KIR0cHdOt9y16/yAlGabLQNXLaLgfVuHUXRJe1Ja73hHwIAZ13jH2q3cdE/5Jzb0FC8RuHD8nVdtPxDot2EQdTY5YZaRhAGqKg9RWGEJBZHqesOeR2LPJuzzbWv6mLE0BiDmpGSUIVNX71PM2hF2bxGBK2asLYPJwdBDOt9OC3/ntcQs3wOW8tvS0Y6XZ2j3xMfzMmRaCBP7n0KTcdsPRU/z0fHHyHL+IypjphaIc9FE87GSzCgiNCI/687CNFj24d74lh+48Y19BKJPOUrjvdkjjiVY4ErUa5kzEo+g1u7uziZSORN9WV80oMRXCT3uJyIQ3x4cIDQa65eO+wOYSPxS9VqicBwHln6SbWFoaWgtMyTMOw0Pjjn50kQrAEMTqF0xcY4bwZO1hFI/9z8XG1HvxSftdJh4wcS/w+bofbjagNbX4bHfJG8HouQ1qIqlg4FqApyMTJWQYE2WCALEQCEwdpBXdF55gcvCIJmoNsv8M5IVN3z8Zhtm+YBGqUQeIiGX8zqGoqTOKQq+zyLkVd72ybcVc7q5vwLZhCwVp3bC1h7YfWLVV0ZlKWM2WIhL0K/P0AYyvmOzkbrTAMPqOoKcSTfp3SsOreGFhT5Gt7QOMVbzuomdM4FTqugWVzCKESHYfGKz9CptcnlvZBBoFDX0k5e+P5Pscrk2qdPHyPMxEyZHYtJVc0WUKE0MFuJ+XP08AF0TqwPF6tVUWDMa8NK/4dJDM05sTofI+zLQmMrGQdTFbDg4krT6/a1fXT4iiymsmqFLkQ4lOdUzMfI6fi2XIRWxqHXlXP2r8tCv6zPEWpigrj4187AgUEDRi1t1IH1mKDawfLFtiGjv85B+U044uaorOC+gHVUyjpYrOemn2bNPFIKdUkYQroOBPnn397Um89+WVOqHUlYm171+n1rBzmeR7a5Y1vZylZeqbwWmhAgWkAUxY1251VIcZb5VThc76TUiKKw7dhcr+QXw8jAelffGcnOcz4Zb6BIrTefWhqR3zH86h9d4Ty+qBG1TTN/bxcd2210tN/xPBbnqjb8dS45j6MQVUn0L8OyWit0u32Oj+x0ZZ3Dq95BoDdMMwBI017jSHb8WxZrfEkbEFpdMCOdc41GqbRGENPMqLzTewEJkqLBomRlhoJh9AnNqKLIsDgSjGt29y4WZ2I+P2T4G841fcsqOdeUOToEbp5NqAllBkjkWNRhIKCcQxNHdf1wDxU1pC77XagAMYGC/Q41IkwR8PEP3TpEbxhGr2cZ4pKh8ogBkLAAiOs6ekzTa/cakoRgz5ggwl4MS9Cjj45oY6FqMS2RlbB0BtfyKJEkARy1Hu94dqGD9nPBI5k1Gge2CnQzn73JZJxrkOD+uYWteeZFQSFUUfMvANBOr98zY+CoAfn5Kviun0BzDMSjBEHQmAl+cahQru1gKIBIYJ+qoVWIOPIDykE2bsM0AzajTN6vsjMaYTyZ8NxW1Ky1GPlz6mKNQQqv8Nts3s5mVKcdlWibZReBl7Y2MFegGdsLkV9UN0wzvvQloz95njWRp05HTKM4SFHWGcfOSgoAsLEYdTvi63B2HXmsq7wZPw5OC+TJia41AiJ0u/0+KpqH/q+xQWNeh4k8j5PT+6iqkvdEwN/993H8vgRRT+4+wJzXPprxGekUXZpjPk8iX+aYjuXFXRDdbF2IWHPx9ajlaoUR/TtPzArau7rY3mgQ4WAkn9899CDCJYwTn1FFxHOxKKBmBdueQ/sobd3h/aXNntnz1ygD5IWcv/OuLFZFN4IjujL0GJysQMJhrrIS9DIg4KLmggqKfjTTuCPWrgLnAazWoaapB6WaRcpPU63UGnDIee2sheZ70QDesd6QvE/IunUKiqnqJkq7BjBWAF0qzytbc2wrW9nKK5XXQxOiGLNGdzYaERxqYkNqUwCKDj6sIy+aq3Ti0zuchbmQZCdmxGZ6RxRGGBEHMp3NWojqtUakL2gmVV6sU0bCdXToKid126EcXVB32+e0NSLTRJbQHPsi3M4mjki+r8oaGZ26XiNK0xRRKGNX1lmTAOshJrWpm2iNxxBZ55Cv70b6atcRrjTtwnfW9yFfLjBjqkxeeHyPg6IWNpmLA/fJ4wcomL8VzMTsmtw/wtFdMcfGqwnCVK7TSeTa83qBWUlTj9GvIqtQV2ucEQDUtoIyPppDZzxSPA18xNAB1NJ2duRedzoB3qJGUa3k3KldYDmXttNoFwCgVYr5+Yn02xUIqZFZ/g1Np5mP3vE+6PQxePOGtJl5TFCOpBBtLaQ5bec5ysxrFoBOYo4fTbmqAGo/H6mZ9zRKpjr5nC0FDe3VHmsbN0MjSjXP3883ayzCiJFUb8qpsJmj/n1USjcpMZtOaB+Bq5qo5vPKVhPayla28krltdCEHNaoW7/DN3gY5+DBCLWrRRsCoJi0KVgUn4TntagKNHVhW/4a7x/yOWYAkNCpOej3m8z7DY3I+4daGlGDqG4lvF7l62kf8zvGxWRX/72/1yYvzeeYta7bzlG7CvPhla0oWif1Zgx5a62azPs4SJvMe9048O2lXLBO2mtGw+9+prYth7vPB1PNc8mmJQpqGY45UcuT+6gXEmafTOXvvY/uY/zokZxPf1G+LLBkICCKUzrTgZpDVs0LlAyVR7Vodbkr0El549RG0jhCEHG3Jrq5LCu4ks+tNOh35fy9A2J+sgqVEVRzXvnwd4BBT9qersQvFQYJcvqq0iRFlDAAQMe1gYNRcg97N0V7soHGgnMrpLbeUQqqEE0wW8p8DEpgOZbfWaWx99Yb7K/cy1KVKOiPCgy1pPkKyc1bco8ebxQ0oBYoWzf0Ie13oWFZ4LOujUPFAI8JvD8VSGKZ4/7UssxR+qCALeAaA4A+oTqEuoIC54vktViE0MKetAGHgDhl23wohjdbNekdz8689+e2M+8BMZNeNvMeAFSLBuRFM+/b99y+Xl1VL515DwDL5eKZmfd1kym97mOfptnR04cyJnYN8CwrMbHiMELAl3BRTlFV4ihODbE8n/4A9z75BACQzWVMTo/PsJzJSxhzEVkWK9T+5SosKrfp4A5MgJiRKc8DVNsVpsyUV8RGdaM+xk/lZU5pgrq8wGgo1zGJwaQv58QEOl6LhyiZFJrTwR3WFiWTY32SaZJ2UXDuRS6GpkPenxNFEdIunbmhtK1dhWTJzUXJnDEz0zimLRNZ6ypszDGlNOopzVW6I0JtsZiJOQtLR3jXQY1oeidyrFxnUyAAoLyT2nkT3DYLtsKag8hTePgIptZA2US9vAmWNdFcZ9Zbc+NSgMNk+hm+jGzNsa1sZSuvVF4LTcjhIpR8Uztoh7gbRDW8M/LZ9B8AUJTuUkhcKfXS9B+AmGcvS//hz72Y3qGUein6jzD041h9If1HXmaNyu1BsJEKm3ZGI0EYPzl6BGs5ZtQcKmWROyKGp0dIiHU5PxLt6endBzh9KM7nMR3TZV2jpC4/JRNhpSwsVf0EAUI6SB2vU2SmIeHKFU2+yKGbCBI+Y7+yyqA/EFMosDRFkKDknAk7NSyjyCXbmboFIobZQfOlYzTCmMEFnrsqp+jEYrZVRY1CrZkZZewCqJW04wMlqAOYUMw57U3HYRcZcU31VNqYzWaoObd2RgPMTo7lOUzpMK8NAprUBQFMQW+ILudMyARUG4SNNqMC1bA1Ks25ZR1A06sxp5S+FMovyxLOeUoQuReNCMp5l4BtSM/KUu7l7OwB0s76fX0e2WpCW9nKVl6pvBaakOJ/V/lEgLVm0vYPlV4jeg76DwBIok36D2BT83hR+g//u5el//C/uyrH7KXpPyDAyzb9R5+UoB7cas3ax+PpG6Q/9D3Q3zIY7aGgY7ZaicZT2SXimqDA5SnKc8mn+vB7QnN6cvQEc7L7TXNqTHnZ5Iw5+HzAANxYoZTCyj9XhrrLZY0iFz9Tb0jmQKVh6bnW3P1rOGQFtZCcvkUVN47XWEcIU2ohvMTZZA4dy3OPyEpYIoaxZKDkOMQIEfGkTifCciH36ufbsqhQljJWfXVd2qkmUPucU46azHGBgNCCnOOYxIAnUZxlMyxn0sdBLFCIUX8HoFboItLuurJhSQS1frgSSjOk7nSjxjvPX60alxCaAXeuSTj28Bdt18ncDY2t0g13tlY1FnNBu5+fPwUAXNvpI+7u4MvIa7EIAT4j111ysm4k0flEVwDORz2eI/MeEE9/O/Me2OTB+fzMexlkjyy+mHnf9PElM+/977+Qi+gFM+8BcTJ7RHlZ5phMfAa7x0zFjZMyCDy8v8aYzlHHib4s5rAeeU3TafbkUyweC77HLBYYn0gE7O6nH0sfbd4EDyqeU9YVlPX4F0bR8gx9Yo+iTowVHc7OPxcbQVeM5iwY/UOFnA8i5Yd8skLaodnDU+f2KRK2naQ9lCuma9REY5c9pH6ceWq8yPCkku+Hu/J8S9WBdkQZZ0sMh2RjZJpMWVVIfRQ2l7HTQYiK/E71jJHAedG8/1MiwmtbIPCJyUGEReZNPWKVwhE6NK97PhE2L1EueH5CTFgSINKegTJo+I1ca+Fp0myaY07MNBloOVepVlKsn3e6MccnkxNYBg+u35D7j+OBpFd9CdmaY1vZylZeqbxemhCuxr+0tQLvzG2c1c9B/wGIRtSm/wCAqt7MMbua/oPJrp9D/wEAgXt5+g9/TxdNuIvO6peh/2ic49Y09+g1IWstBn2518oxLGtdY/YupuJYnp4/RlqLSeUWdEB/chefffBBc70FyfjHDH87mGZHLXM61k0Kx5wxx5y3yMaoJmLqFTXglIc9yLM8XwQYUlOIuH/2tcWS2tWC2Kcdl8LSbCm5awcIkJBFUDuHUO3JoDBMvihyTHMxraKOkNFnKsCKZPUVNZieclABnefdBPOcIXeaKDs7w4YypCC2SjuN1VOZP+XKuxZShEwejkmnki/rhnrk9HiBiKH+aCSa9bKeIaC257FISdxDTQqXoOc5ojpQxrMfAtCbuC7rXMP/5JNblVO4WNapPVc9nqgoC0zIiaQioEtNMGFJJGMV6ur14Jjeyla2spXnktdCE/Lh6rqumzChvUIjamsr6/pcz0H/AQAaCOhci3yStDMvTf8BAFapl6b/ADb9O22N6GXoP/y9FEVxoSLIGikNiPY3ZQi/kxL0VlVN1QqwKocaP8CP3v8eACDkbvvo7inO6AearWbokzzO0pm7XC4QE+yXEmG8yFbQRCZzU4cxGZKY2k/hoOjkC9nXXqQw47AlHTk31QaWGW6ONBkqqHHOH+7S2Vwsaxj6EQuTNbt+GMgO3u3EMNSU6thTmMRQCVHY3ZjDUAEVSdtih4BgRgQe6hGh50Ph9MuEIVAxxI2AINFKo/CsB9SYihoo6IQf7fSQJJtkZVlZQhEKERG0WeoMZwvRUvtz8UENbs1Q7UquWhJ3EUZdtuOR5euwfc2JG7qgcRpdFVDxmnNZZojpewqTQaPF+TpvTtVQwU8glYeDvGBhGDY3216MLi5EADYWo2fTfwBA0GIb9ekd7qXpP4AL6R0vSP/hj/246D8uLnptU05r3eA+1ihaB8vkyiUXnmWVIS5YE4t1tU4+u4en90Udn47lu+UqR8V71WGKM5pUq6mYY11lEREf480kXYXo7cqx8bmYKjqokaay2Nelgl4Qhb0yvM4Shg7ZLJK/RbmEpWM74YJsVYU+F7OPP/0QAHBn/zZi7XefEkFEJHl+HwDQiwdAyUVsydJJqoQl8f64lBe8zkbIKvndYTpCQe6NfigvY1mWUBznXMuYDEOFgN7ufOFNtSUWxFMFfNTWoWGO7HXSpuZXwdSbWO0gahKP5RrFyQwVNwOPIs/yOaIDeYa7t99CmhJHFMsGEOoIkS+ZxOBAHQTQaNILZBxai1AQeCbOGLWRhR06BjNroD37Y2ARqMsb7BfJ1hzbyla28krltdCEfO6Y1uvSMG2NyJtm7XB1O7T+TPoPAFBJE4JGixDtZek/5HpfDf0HsGlaPYv+wzvM67puzmtzRPsxresayufjVT4cG2CSMdRrmPM0H+P4Mymds2K4+O57H+L+fUFCz8nkqHTQEOfXZYWCzldNioqFqwE6K5tIr7Ww1Eb8LlrWBrUv4GgcCKPB8amYG6O9PeRke5ytPP4rbFgbTelJuRQI6sXerphbQazgSO9hwwKg1lSznE6JAJaO8i4rrFa5QxgInsrQHEt3ezgcyjGVHyP1GiW1muWih5za5XAk56zyCo4mui3YVxujS5Q9QuanBSFCmpShNnAcrIj5acuqQMeIqVtW5/ADqogZqibUwFZTvKmlBLxNz1EeMCGZaOvSmWYsPG1HCIeaGkzQQk4ranDeogj0AJ62w1oD5ZOefWmg0KH6krrNVhPayla28krlhTUhpdQbAP4nADcg6KbvOOf+W6XUHoB/BOBtAJ8B+Hecc+PnabPtHG77flTr+4vyPPQfAHPMPP1HQ4imX5r+AwDmi8VL03/4fl88Vtf1c9N/NKVWtLpEy7GZv1YjsJ7UStpZoEAUMI/q3o8AAKcffYSTTwUJe3IiWtI4H2N8Lv4hRdItFzgEnt2gzmH9c+jKOK1WtkE9d+kcdXkNW0kf0khKJCcBUGbUBAuLiCjtd7/2DgDgfDZBwB03JkzA6BQhEcW+3l+xCKHoCLdNzfoKhVvDKBI6iMtSnqHJHUonmq0lyDBxwGjAGvT0iWT1DJNM7r9bGyQ+b1H5EuJ9JDuSt7Yqpb2qNIjpe4kTzgkDBKX0LfMBFeQAndSrVYGIc89aT9BWY+XkedQ1y3cbi7AUzTxhIGA4SDG9d1fGYtZF//ZbAIDTnnB1R6MBwh3RlEInGmwURIiTTeiJcqbJMYPzqH4gpCVRGwfbqLbsKyKEX1K3eRlzrAbwnznnvquUGgD4U6XU/w3gPwTwT51zf18p9bsAfhfA331WYz494WL0qx0Ra1N+tJ1mz6L/AAADs0H/4dt4WfoPQF7wr4L+o31PwCb9R5tX6KKzut3Oup67ahCz7T6WdMyHVQU7lYl9/0+/DwA4Oz7G0ZGo/Wd0ehpXIk3JbskSQllWIdTsZ5RgNJSXcLKQMUl1jcg/whnvPwoxZlqCZqQmDiMYOlmr0sIQ9zOI5dig00VCc2XKdImqWiFkeM2SdL40IXxQ7/qO9LUTB+tIoImxPGfkKZZzdg772LtzwD5yA8szsLIOuowixdYhoPmndID+7gH7y+hhaDBnnXtPeK91hED7qJinxsiRKenkis7/ABFin0RsDAxpPdBhMCOwyHKfSMqE6RgIyYNdE5dlghwZkeXTfI4Zo2bJUOZrb38X0b4s4vGN23Is7cI5z5RJXiIoBMpza/KeEcBv8EGAZmP3+oGy67SP55UXNsecc0+cc9/l5zmAHwG4DeC3Afwef/Z7AH7nRa+xla1s5adffiyOaaXU2wD+MoA/BnDonHsCyEKlFLP4vrgBaiT2EmI6DMPNomxXVpEU+Tz6D0AoQNr0H3LZNQXIi9J/AEC/139p+o/23+ZeeY12Pp13NCcsaVMUxZVj4Tuhg3UIvqHqqGs4JqEWTEBMC4WKFWpLOlHPJ0ssjA+9cvdrXaKY8VJViAfHYiZ0dkaoDPOfyGSo7RwJp1pOzXOxXCBitubOrjhbV3nemM82cAi9I/2I5GeDAVKG5oNQzKjzYoWI4zgrRTtaZkCH2lpNU6a0QO61EKsaSpBbrLbaDUN88s/vAQBuviVMhU6Zhmbjzq6YL6npofD5dqoDZ+Q6hkRu/X6EvVBgBnnusTiAJk/2kgm4ceJgaeKkkaC3nU2xIiVGVWloov4T/jXZBIGS60T+WS419JBmn17yXhPonIGJOmqSuMtMtOKei9FP6fQuadanYUMjEioPI9Go+cRD5+emWyecubjBG2kPlLN2s279c8hLL0JKqT6A/x3Af+Kcm12VMf45530bwLcB4Pbt24BTGxnjXi76RBq/0BWL0edl3svP3UbmPeBZBTcXIvn7/Jn3gGB61pn3rqE3/TKZ977tL8q8b1c/Xa1Wl75vj0NARKb/m68y5Kzx10CLAAAgAElEQVRUGpoCrpTP+UwWoYf3PsWTT34IADil/2c2XyKnqRASyJckITQBaoGPJpoEpaVPoHCwGZ8N7690ax6ckFidSOXocaHw47gqMhhGgmpr0CWmKBjIuVO7wl4i45wyG72jaiSMipqIL3+vaqKQBfE0q/kSUY/RMQV06c+yNPmmj6e4eVP8P1Hkx14jidamOwDYIIYjY0An7SFyPo1ITNBhmEAz7aXDiGEw1Hh6IlS2PoHXug500uP4SV+WiwkyPlcdxwgDv9HQP1p3EWgmFGvpdy8aoeICkTPYVi1z7DGJOgljhIxwJeRBsmUPaSoLvyJYs3SqIdT35pQFQOu4KVUdGQO/w2l92U+rtW42++eVl4qOKaUiyAL0Pzvn/g8efqqUusnvbwI4vupc59x3nHPfcs59a29v72W6sZWtbOUnWF4mOqYA/EMAP3LO/detr/4AwN8G8Pf59x8/T3viBNZomANaK2zbWX0Jafwc9B+AaCtt+g8AcGaTi+hF6D+AzSTRndHoheg/ACBKk0tI57b2c3Fc2vcMADFNtNoZKDpFc5pEZbmCXYqGM1/MUGfimDy/L4jio/tP8PBTQULPyG9j4dAhPsZSWylWOZziZ1bny1c5Ij+VnMH44VP2h9GzpAvnNZNiyX4bBEQ1ZzT5jFaIaeoUiwXOueOmI2pHnQ40HdO9Ph3UZzlWdMgS8oKBtTgna2FMky9OQ9S5L6dkcZ3c2Z6Le2fvOirPsUwuor3dPmpyB1We3kIr7JNl8rCXwlbeSSsaRajCJoWjw3NOj06hqa0MuqJtpcN9nMyldNB8LlGrVW1R8HmpbIWk658tsTraIPGMmKwSO0EGRdNLs9puFEYAI4tFUSIOREVS1Oo67+6j2BesU0TC/2jQaUzd2EcU6xrL2ifhkvql+R+H8oLG/ryWUFtexhz7dQD/AYC/UEr9GY/9l5DF539RSv0dAPcB/NsvcY2tbGUrP+XywouQc+6fAVckLYn8qy/QHmDXyXptjajtrL6IqG7OxefTfwDMMWvoP+RPgfyl6T/8da+k/5iMm++fRf8BAKpUDf2H76sxplVi97Kj3DqHkH4f4/PgnEFBf0zNv1WWoSDlw/lnH+L0vmCB5nS8Pn14hoIFBT12yAbA8oi7elfuNel2MSMndN0ogCUG1Cy0AVI6ElbURnqDAfKG/5iEb07h0aloAMlAzo2jPjTBWp0oRpe7dExfXdLfRZe+p8JIH/qdGI9PRKMYJNJOMurBEjKQM5E17aYoqNVoqzGdyFjokWgEYZA3xRzjlChrFa1VV+7+nTRGzLB+iQq9HjUt3lfYS1HRV2Z5z9pWCAjnqJRoJZ+df4ScWviSF1ks5g0OqpukmBKP1B+Iu6LISlgmj2YZc8x0gIRaT219wqtF5YskKoXeLTl/8LM/I2Nx5x0EqRwLmPOGAAjorPc4HxcGSInrMuVa28dFa6QlbXbQ55XXI20D65fLh5T8YqTU+ru2adJOMn1W5r0/ts68j/xVG2e1qV8s895f48rM++HzZ94DkvLgf3aRntXfq5cGrAiHypPDcEGFtfDIS0ec0P1PPkbCSqcndz/CoyMxmYqCTvZaoaAjODMs5WMSBE5ufMwFJSh0E9VZY18KZEw9KOYVhgQPdvrEkEzn6O6L43bJTWS1XKC0TPrk/B6qCl3aVN3RCOmANa+YlT4/e4yA1KGGyaEpAlzf2WM7MlarqkRNdkjdp8lrbcOdNNrd9SXo0WFxg7ib4C994+fYNmua5QsUxP9YUt8GQYCQ86g36GA/kkWsU0u/pmGOOYFmpeU5gy5K1rL/pJBxf/TJh012e0QH9nK2Qif0G6WBJjukC30AJEKfDI79kJHV2qGiqTybi7ndudWB6si9vvm1n8fe1+S+kjtvAwCU6gF8rs4vlJWGZQpLFrbAuowu+nesKsoGjNtejF7EDPOyTdvYyla28krlNdGErgjPNxpRgKa64xVFEp+H/gO4mosojuK1mRW8GP0HsJlu8qL0H75fPnnQk9pba5t22gm17bSNepmxbZp1db22IogHiosFHn8gIfizRw+QM3S95D3kVuHhTKD+uwe81zrAciJtV0xurGrAchcNPCG6VshWrMBazNFJPSaIPD/OAkyuBNn/Bp2koapISPMR1w6KNp6K46bsum3MjATTM7nO/h7Hu6h9LmpTxuj2zTfx/sdCsm/53IqyaBRF4xw6hBmMdkVD+5k3r+PGLcECxXTwPnhsoWi7h6lPbwhx85qgpKMqR0QTZl4yjaQwTSK0ooazmEywyhm25/PoJAPMZqI9hhyTbtDDXl8gCG/evoWavDwxTble2IGhI7xHjcnkBhPOrbep6aTX+ji4I3xCvcPbiPcE9xQTEe20hvPmqvblgjQMHfchAwphGDbzUfs56IC6lcL045CtJrSVrWzllcproQl5JHBVVZdC8Mqt87vaiOq2RvQs+g9/jYuh9TAMX5r+AxAu5peh/1jnr+n1/VNDKetNX5O/15zcxtbaJtTvqDHU2QKa6kG5kh360/d+gOW5+IRyY1BTm1usSEC2ipCGEj62RNbO86pxqEf0MZTKQFnu6tQY6lLB0YGZpF0sSob4eU4wiFCMmVt3Jrt2MBohjTwFiS+1nDZO1tl8jn0/Phx7U8VYEeyXjelHc0Xj6/HheJhzjLocv5wanEEDqCyrGr2h+FQ6fTnn4HAH/SFBkWdjjuMUvc7meHc7PWifbxcl6NJHY1MZk9n5kcCzAZwwZ2u5WiKnsz/j3EiTEYZ37gAAbuyLBobS4mBHfEuhzpoS3deGciwNI4xZBpruJOzfOsBbVvK/tM9V6wyR89mkgz10I5l7zfwIDSoCMiNyaGvj4HxGAbU/5xzQ8kkCAn5tEspbQZOX8Q+9FosQsF5M1gTs60VkXZdLUjsufv8imff+dy+beQ+ID/hFMu91sE4UlL66Nc+PP1HpjUXNt+2TSIuiWDusvQmbZ7j3kZgjP/iT78pXuUFFJ3XtFKZUvWczOlGn50g7gn8pl5x4LoAzEimKwNSJQDX1wjIPp7VxU5W0ri16zJ7PuWAsM4soGXBw5HqrwqCm+ehR1DauoS2jg2WChCkR42O5dtVxWDI9Iifmq6sSdIfybN78WTE7ymKOQSIL6pKsjA8eThu+oCAySFL5vLsrwYNeL0FZyQs+I6l/N02RkI3wxuGakyfnQhCnXSg6cRUdvKt6hYALTsBNKk4SjFmW5/CmkOhHSQeDrox3yIiZViUSku077TCgyThIZUyCMMSdXW4UKc2yTrdhRCjmMjZx7xABs+TT/j7qmGT/nllSAUm95l7yxxoTv/KbQ0vCNe2wR+G3o2BXLUbPK1tzbCtb2corlddEE3IbIXQAGxpR2/Rqm2b++2fRfwCbfDpe2lxEm/Qf8r1B/Uz6DwCIo/qZ9B++bU//oXWAFTmdGyJ7rMPI3iOuW2ZkXdeXeIK01gjpNNZEI999/yOc3pNihCOq02eLEqcTMQXDfgLQoeoL9YVJpylHqmnWBHEAS+yUo/7fTS1K4ok0HcFVbTHjLjybzjDaEfOgwx3eloCj2j+bi6O7O0gbGEZTxchY2ETaPJ9OoLlbR+S5yWuDJUPGSSyaVT8JsXconw+GdATPMiS8dpfm1DIzOJl/Ivey6mA2Yb34d0UzGfVSdBm3j++IRhXpFGCOXUbteDGZwhApnpUzxLmc8+FHP5AxCxScFdNttEPncNTB/qFcZ3eH49hJMKGJaqihqWqBMCSuKe2jqr1qywkZK+gBHft9z8VtUaxEc6togi/KI+wO5BmoOG6c0IbzRNl4XfxQr3MV/Xxta0QeFNK8G2GIiM9dh7qBcPj5ZKwDzJdzXG81oa1sZSuvVF4TTWit8bTJugCijVtgRW/DXuWs/lz6Dzn5Beg/3DPpPwCfY3aZ/qNtM3vNzl+jk6br3DMflg7CppRPOw9uHf53qKpNGhHjClQk+Dp+/30AwIPPPsJ47Fn9ZFde1gssWNI4XfWQBNxRmW29LCqMJ/SFHEgIuqgyOF++pZR7mhYl5gQuDujIdQgRJdLe7Zs9ZPStlPQtVEajw9yqHsP3Ieo1qp25aKFWmJO18Y3rXWQc8+OJ+ITyKkJVECm8S7+LrrDnKVHoeN3b22kc+tlK+vAoOEOfSGjlAlRzGfMus/Yji6ZkdEwHr4sc/t8fEdZwKv0aP53iZEbu7KrGz74j2k7fU4yYCt/8mXelHwMyPkYp9naYq0V2t7Pxk8ZPuJjLeFV1hpp+JBQl0tiX6mF/LNAhgVlck2SsLLCiI7zAunKGJXjUKQtfUNFDXeBMo2m3AbB+nrUtBu8fKjm21lq4aE1Cp73jmpQxrja47IX9YnltFiFg04ncdhj7l3XDSY21Gvks+o+m7a+A/gMgF1GL/sO4NYYJEHPMP+yMhPFRFGHYl4m5YAJmVdWXdNOLEUPNHyxIy5EU55jc/wgAcO+upGI8Oj5CxiTMkNShOnI4IG9Ptqxg2R9L53Kn30UQedyS3Ot5ZlBpmczdZsEJMBrJIrWa8LvBCCPea1ZbFJb8PjQTsvkEN0eCao4jnwgcImXKwPlCFrV+uoMl0zHOihxxj6Yi0zrcrIAlgpmPBUi6yGmGevxSr9PD7ZRjS3bC5bzC0ZPz5p5v7ck97EQkjl8VUB253j//c2GW/P7dz7BayIVOHgsZhM2B27/86wCA/f4B3vtAxv6v/uU35J6PHmCZSz/euiNUWnuJRulrixHJXuVpkxzrSy31Ox1UVn4XxiE6MSN4ntKjdJ5PH9O53MuqPEJJE14NxQQb7h9KIi2A0BrY2m/IREcrAL7unMd8BcElDN6G+4KmYWFyOB9xtq7ZVD0/UxgGWC9rzydbc2wrW9nKK5XXRhPyGs3FkPrFaqKXV+tn038A2NSWWhrRy9J/SB+kZI40XUMr27Tv5WJSn6lqFDS9uiQ1W7p8oyyPP8+H+gNroWlexWMpxXP84D4mE/nsNYKiKlCyYJ71Jo/RqKgdVbVFxu8Dhl5He7vYJXamIAJ7pGvEXcGYnM5Ypz3R0D5Eu2JofWEavuTCKihqIaGW8HYnqaACDzNgsm0ZNddJSe51Op4j7ojWo9IQNXFEYOHBKHbYV8y38uh4axre5d0BicVUih7D2x69Pb9R4a2bkuh6Npnj7XcEo9MbyrXHqwp/9E/+KQDgPnm1VdCF4vUO3v55AMDNn/smBkwoTaNdzM/ElPqjPxFIRKea4xtffxMAkBAbZlSObMEKted04Gfn8JaXqhkkiBOEdLwvlyukzGFLKmknTkaomdc3W4hmFqUpEsIf9vZFE7KxhpmRZbEAAjrnXei1mRVSQioUn5HT/S8szOmzEZy1qAnRKFtBmKhZSRTCMLh0/hfJa7MIAZumVdun0zaPLtbdep7Me2AzvcOLu+AnepHMe/ldssYJqbVpZlpAyQZQyQXFujVY0dDPE0S61ab3AxhoK9+X8xMsj6Ri6PED+Xvy6CmWHhTH2+umI/jqCHlG9b82KJmgqtIYNfmRpiyhaYociyXvm2kHxgE5TSWvbgdJgJRcPt76j3IgJx7HdWsM+jQjWPJ5uTBY1QIA9HtKp5titfQ2lV/8A5yTbL9bdxDSNNnpSDu7uxGOj084tsxAL2roQBafgqkj+voQIaNIjgDFN96+03DjPHhwHzd35fuTE1nA3/vkY9x/dMxz5KXfGR3i1i8x+fOamG2njz5u6pz9+XsfICczY8EJcnit35iuXRLLT47PcT6WZ3RMCl2nFwAjhnupYHrKpUFOVk50LDLPLUS/XL9TSKgRQL9Dhsl0B3P+bv5Uon/JOAEIcCzVDLrDTTGUtpMwRMHk45xYrOGtrwPB5uLRXozWQds1oLaqqnVVGIJ+oyheA3yfU7bm2Fa2spVXKq+VJgS0MDPtVZifoyhqTJOrk12vpv8ALieZApvpHVdpRM+i//C80VBAVdIRHIaNRlbXGfsTNVAP1TLLGgYOn3ahFEKiY83Km04lLFHCi/ERPvtYImCnj8jKt5jD1V6DI8NeRzdJlCGjX05XyCrRMgJn0Omyv5V8H7fGxwce86xAzAiOYnt1VqGOfHVY+eHsvEbKyFPSd8gy4Qna3xe8TV5qBIGYMJpUHdPVDD0meIaMUF3r76JPrqLpZAJbMHE1ke/TboqbdPZWvjyrNohiJqnyuR6dHmOwL9rTcFf+RkWFd94SZ/Sv/sLbOD+VMf3TPxdn/if3HmOSM/IYk+lyEOER0dPTj78HALi+00PXl3xSOSznwtlCnkee9BAw9cT38dOjU5wyorggi2a3F8HS3JyT8iMvDFbkf9qJ9xAnos1cIx/QcjJGwEBCHMl4zxdjjKeiwV2jA7/GEiGBay5WcKxWm2XURg/2YRlbsVwCQo0mMucTgR0AY31K0JrHqv2OejT/2spwCIPNKPOzZKsJbWUrW3ml8tppQl7aq23bYew1Er8CPw/9B7AZ3m8nvL4I/UdAZG3l84XyBTRDnWEUNb4eq0mJEMWARzqrdW6Yzx3LWNPd1DVSTzLF3wVJjJAUDKd5helUdtQx68ZXZtmCeIsvJqqShm96QjZFKIfAV38wGgHxHwdkEzw6HUMzr807nnvdGGNWf/DVK/oWWB2RToR146/fvIHJUnbjKqxg5kRHU4sYjg5wfuqZ+UhVki+xcCTh8tVG0ghDVtYYdfZw64aEvZ88ES3j+OwIt26IdrBDUq/VfIVdOs+v75ItMFJNkcklnf/x7i4O+D3KAPcfCqL843vS9oPTDNe+JvieJZ/fn/3gRzB05r9FVPadfg+HA9FCrn19iPv3hKTswQ9JS4IU3Z6M6clC7v/p+RmmRKsH/vnXQE3/zmIl4zDs7GJEX87h4S3E1IrP6UfaPRghIU5qSa22XE2aYEUxYw5ZaRHTJ9jpxDAr7z9lvthKQZNHursr91WVBnaHAQfrk7VVo7l6TadtHSilYO2mxZFlGeL4yyGFXttFyEvbWd1eSNqL0bMy74Hn4yL6osz7NaeNAilYGjXSKYuAqQ5RHDUqbMIXN47jpp2C+B4L1/zOO7ptlmHFcxrQYl3BzcSpabIax+eiUs+ILTFl2UyKFQuBpWUKzQVQ+XpRsUaHJPHBqoCCp49lZGl3H5ln1mOZn6JY45LcypsdS0TEryQ9aeN0/AAgEfov3PlF3B/LC26Ijcnqc+wwWjU+lWt0dQ812z4ei2mkT6f4hW/KwlO6CmlfznnjHTm2d5CiZt9ujMQZHe4AB/ysCVDsdHvw1YnrofSxN+xieCAO4OzhEk+OZRxPmW6ye/MN3Hzn6wCAo+PPZJxsCc2GNM3tsirw4InUJ5uOl7jH4gABI0J//bd+Awe3pN8f/EhSOeoyb3A2/Z4smNpk2E0lGVXxpR2lwwYb1E01FNkhd0aMskUhzo1nSpB+u8DCeG4oOvpXiwxDBlRS+KqqgGNwoZwbJNxItY/wWgXFIEZNsKYvWdSWi7i8q96z0jvXn1O25thWtrKVVyqviSZ0deHD5tsrTDO/+z8f/QdwFRdREARfSP+h1LqCqf9SNCJ/vhxMkxCaXNRBGCDAOnEVELoNbwJGdPRWtsL4VHbjImfN9jQBPE6ImJ8nd+/i5BNB5X78/feakDAYbs8LC81d2IUsJhin2Mnkel06pmd2CU1PelVV6CWy406WYq6tnEXi22nhlzw3ckV0b9JNEJEJMex6xG+FgM7xk8cnUEzSVTSZMHsMZ+Q6Ptz+8OkKu4fiSO2TvzlSKY4fCJ6md7jf4Ig6LA107c03G+1ywHE0ywxp5B3BRfOMtCL381DoMoI0QcW8jLPqDI9PHspnOpT3r+3D0cSJaTK9+/Yd5Cx/tH8gJlgeVTifynM7eniOmuba3/odqe3wzW+8gexETNOUuJwbeyPYrmhr3cQ7fXuY56za6pNS4wiOmp6pptijY9+OGFApa3Q59t2uYJF0T+OT9z6W57FgkjRSrKjhFYlCyATWpC9jESXJ2uHsMWjGIvTwEGpMo34flu+eDwjleY6COKE2/Y1qqrbaK+lzvki2mtBWtrKVVyqviSYEATgp87naELBpj150GAOfT/8h514mRGs72dpOaK8ROTg45x3c/iq2oVbw/pQyr9cFCCyuBEo2znA6np+ePERJP4NXtkw2R01HcjEVP9CTD/8MD++KJrTIFjhmieYld9HrNw6R0RfgSLA1qlLsEK2bO2nHZiuEkWgmvc4OJmNxcBvmJXWcQ7UiV7V3I0Up6kK0tL0DceqOZ7MGRBd4jQkRemTvm1QWU4ICA+6O7/bfRrkS7SAvxfHaGZw35FjDkWhHaRw2js5OpREwzBxQe+jECbp01nap/XR2d5GR9VBRq+t0Y6TMk9Op9KuOI6ShPI/Z4gyB9lzW9BPNCyw4tgMmxHZ2A6xYgNDQ53c6mWB5KhrTTjLAL/2igBnffkuoOiqzwkcfCYwiolP3YHit4a22jsBTq7EzkD5G9NUl3RCed6x3fQR1U7S5jEBHM68RM2+x3JExCzopvvkbfw0AcO+7pBNZLNBh5ZEoTTAmVCRMONE6YeP/69PvFLoaJTX3iNpzBI2UicllKmOSJl2MJ6KtFkUGY7zW4xOKo59UZkUF5wJ5kdVmVOvSLy/giJ4n816ucLWzur1QXERjO2NRkUfGY1EAh4ovx2LO+lstJHYUpdDEvbRTNQpiXvLSp1aUAJ3LeS6T+tFnnyJnxvj9T0TFXixmWK68ybRokLleTR6Px41pVfgSM90hKkWsC02wnUEMxczraqmatIaULIi2yPGQWJaCdbVUnXt/Mz59LM7Y6/uHSMktVBLTszvcwaOJmDXdmweNORrkMo7jlUU6EPOhIAK7KhxWXMwOiOXZTXuwTNCMekBnQBOWibXlfAK3ks/9a4IXQjyAIkbpxo1vyDXyMyjSu8Y+wz7qwUQ+9UZhyPSQHSWL49nTKSKPKOfCU+gcmaOTfs6FtQhxZ0/O/avf+lX81r/yL8tzWkpay2p52qTKgC+oyVaIu4xM8QUPdR9RV9pJ+Sx6sUZ0ixHKIMH5kTi91Uz6MAz6iFjTLqO/ORp04BgguPNr3wQAPPju95Hfl3k0SlLsDYjIJqF+7851aJq6WjOxejVB0mN1WEb/kuEAUeAd1/6WZuj36bBWJcrCv3P+faybFKbnlZc2x5RSgVLqe0qp/5P/fkcp9cdKqY+UUv9IeYz7Vrayla1cIT8OTeg/BvAjAEP++78C8N84535fKfXfA/g7AP67L2rAIy+jKIJqcDSXuX+ukueh/wDIytii//C/81KWZXP+WiNSoDW25vGxGu5iflcrkc/adQFD553elWm0lJzJmPr8DAU5ao4eSKmd4+MnOD+RHdWH/FeLBTLPDW0D5NxkJtSODt1ug9y+tuedsBEKcvQMiTbesUMsCzlHJX0Y55PhRPVYuQq1dzgzadOuyqagYoem3jQfY1XL97uBNzE0bt0iP3W4wuGemCbZgoUVjWlQ1nGPoWrbhWMicMp77ccd9DwHj5mhnzJAQML3uFDo0zyICPnVKkbI2u+O/V+elTC1jGM6Er6fJIqQZ6KtHewNsaS5G1W+bnyEJbWdY+KSbGSgSX9xc1/u7+feegu/+Zti/vzc19+AY0Lpj96XBNbp+Bz7rG765m1BaN/Yu9YUUSiYv7V0IQYDcTxrYrryEZogg310joDmIYjpUqMOMnJCWUPOZ9fHwpd16sh+v/u1N/HhfcEvXY96WLBwQU0Nd7lYoKAJa4gDS4YWHUvzkCaaQYmc9+8Ydle2bHLZ0k4Ij8fjMMIY+6Vppl9KE1JK3QHwNwD8D/y3AvBbAP43/uT3APzOy1xjK1vZyk+3vKwm9A8A/BcAWEoB+wAmzjnvJHkI4PZVJyqlvg3g2wBw+7b8pK5rRJ4mwofE3dUa0VVhey8X6T+Aq8P2QbCZtX+xzrsIQ49m7a727XQ69MUUxWa9+Nrn07D2++NPof3Ocy4+kUf3HmK5kN24pF0+Px1jSce0RyjnywKGVQDLyiGqRBM4jMXHEoYappb7XZzJdQcqQect8QOYSq7nihIliayq5azhFn5csARP3EHMCh5qIt8N0l0EA2ozp9LOTJUoaP8Hoeyck2yBAUsW7w/2cfsm88S0aDUPzk9RgJoga8MfBhFKTb5p1rkf7vWx05OplOeqgQX0Q9aGt8CKUIguw/HB+Tn6RFErooCj7giKPo/FRDSCZFfDsY672+nj4LZoNudPWeY5VljQVzhKRKkPVYl//W+Kz+ca7+mXv/VX0OHzX548wXvUgAqWTnr35tdx/aaMfW+nx7bjBh0fR9S8ujE0s/XrPstOBQb5kWhhwWcPYYmyrmNCQQamof/wVBymKlB7zdwRbb53Ez/7a78MADj5+BMc9qXv/v5Cq1DyHipWDgmTGJpzvKneUWZNoU+vEeuqhuI7qZRBnPicSk+74lDVX04VeuFFSCn1NwEcO+f+VCn1m/7wFT+9skfOue8A+A4A/NIv/QtuTQ9AR3CzGDlYZ69qwvfjmfQf/lhDuwpfSz1sFjlr7cZCAmCDnbEq+R0MlN7kC1JKoebCk7oaZw9Js8Gkx+ViDsxlki7I1LfICyxiuY7HdAS5wR7Rv5+xVny+tLCsF187h4Dk752RTEIECiFkMTwkhWja0SjpZHZ80V1dNEwNth8h91U2VyRWh8YeSe3BCFQShLhzXUyrhw8+BADMi/OGgL5OiNVCF1OSrAdBhJ1UFtdb18TJ+nM/cwenpSx2549lnMJFDcNIT04y+aqqMRyK4/XGrWtYEaMTMyVmerKAczKOGRdX5SLYh6yDdlMcq/3+IXLlMVg0f3LbJMLu3b6B22/KQjG9/0iul+5gzozi4Uic3n/jt/86RrflHpJd1lhDidMPJVr59Icf4LC/y2vLRrp3fR8hndC+7lrWtVCcS2koi5/OFILAO82ZZGwmyJhOkp49gg3FnOvs0mwLHBZqLwYAACAASURBVHIfweI7YbNVQ49rSA2SDUbovSPPrYTBySMxTXsMKFijkPE9qxmaHR68gSiRvrFUG4LWguPr4KFWsFzsESQIPdUr37ciM1jln/++XiUvown9OoB/Syn1bwJIIT6hfwBgRykVUhu6A+DxS1xjK1vZyk+5vPAi5Jz7ewD+HgBQE/rPnXP/vlLqfwXwtwD8PoC/DeAff4k2m891vQ6dK3VFsmpLnkX/AYjj+RL5fevcdp5Y04ZdUxhEzLUpi7ypE58xVJ/PjlGefQYA+PDT+3jwow8AAIkWbSUrC5QzVvVkeZeyroEeUb90xpfGIntK7mDuJsvKQMXEtOgIHAqkzImKkwgh8SgViJOJUzjikVLly+bEOCf5WWfQQ83QazClJlhnmHo+7SW1qEWFyVPZRW/sCBOhK/uIuQv3GIpVgUNdi2nxwft3cbD7L8q90owMcoeEDI53WPrmxlsjTKfiFJ3T8R7UAebnouncuvEGhrH0rSCvtFYlslnZPAcOKEbEsLiJd9BG0Dxm2XZxMsHuLdEsYmPwjZ9/W8aekIjTRY7bTOaNqLyX5QmymbRZZ3Ivy+NjPD0StPXu3gEi3lfEZ1jnU4Ck/iby5G8RtPZha6LW4wQ1X7+S5pb68Bi9RxKsiNwQNecmLV3M5nNUA3KMP5K9fbg3go58YU6OzapG1ZF7Hb31DhTLI1X+XmogIBxBkxKkjEKYgKWKlKeTyaCa/EbmnQEoaXp1gghRzMTdZA1L8Bre88pXgZj+uwD+U6XUxxAf0T/8Cq6xla1s5adEfixgRefcHwH4I36+C+BXvmwbnuP5orZS10DI3QbqcsZ8W65yVvtjYRheoupo/9spBeUpOHxlFGtgqFE45mxV5RIlyxs/vScAvif33sPDD8Rn4uYOXS1awTmpGqpAobMvmsTZQwnHm2yF/Fx26Y6vguEAzdIxoB+k27Ow1CiSuIOIO1dM4qkw0OjQf3ZCatTT0wy3SVuRksazziukofgv5sUSipSfiqH6vFwhJ/Lakvp1b7iPxdQ7tqVbMaKmTPaKvNKhu46KGmPcO8B7PxRNoVzIjngw7CK5Rl+WB8KVAd7sie+lZG5UoAJU9G+MxxNcuyXUGoYARVueIx7Ib5djeR55HSAMxKfkKWuDmYWj4z1kv6qjx5jPxOlb1QUmp+KjekrtaZ5nOJvIsR6BqSd/eIxbzLw/ZPkdvd9HTDDq2eQpDg/kHqyntzW6qUbhw9f9ftoUB1S+sGSUIGJuXcL49vxsjiii1pKsUAcs25PI37hGU0UjJnd2T4WwzL2rqdWqOkWgpZ2VDdG7TXK5RDTlbH4KprVhdCCaqXMK+Vy0sMlKSOkiVzS5ZY7I8zIIGhK6wlQwBM/OyCGOIEaoPVrn+eQ1QUyvzaGLqGVxGHtcTgiozWTVz2vrYjtBEDSmmV98jLWwHpfUKgnUcEhXBTTxHRMigqcnT3D0vjgmT4/lod19+D5Qkm8nHGBZyjlVh6tZ7TB/zFI1dOqZUYo9xegJf7bIMijreXdEAhdJWAhiElriekb7MvmVNbh2IItYyPrkgQoQsezMkGhcJDGejMUkzBcL5CRC96rwTq+PlfOmolzvZHmGQ5pP2UwWo4cPHmI0lAnuSekrFAh6MmaDoYMmn9BkJvcc9fpIpvKiDAYMpPZHmC/kXg8G4hCdmQyKZm/Q72BOtHLI6wzcdaym8oL0RjRh6qjhXQ4YoKlmY5R0pC7p3A61gRmTqgQVPiOf9FPW/Dp6ukRVy8u+T1bGThxh8pkEGao9Ge/9JERMU7jbiXFy8hkAIDWkzti5g4gLbdAj7ipQPt8YBBgjCOOmgm/1qWxm9fk5KkZKq8gBHtdDKpdYdVBzsUshfaysbUx8n9ycVCsoTRN20AFSEunf2OP9r1DQnM2J+k9yi4SpLEUlSG2jLCLtCfF9WSXA+mqr2sJwdwp5jaIXwBGj9byyTWDdyla28krltdGEAHeBROxy+R6lwmb3uEojuqqoYdtEa35LVd0CsrRDtB/rNSQfMi4WOD2TXeGcSaTnH3+IoxPRgM5JAmXjPqasXup6GqrjtTgSsNUa2pOHdWVnqVODrBTtoksn8Q0bQpMGw9IETXsdRAz5BibCW4di1g278rt+GGI8n/EzcTIaMKUvPSJ/V1kNzSogypkG4mppWo2zDAfXWNSQjvdk1G9Cr4tMNIa3v3a9qaKheY0o7SBzoimGdYCc97oyMibfe/8Rhns8J5G2d6/tY3RdNKCMaIPh7h0EfO7ZaoGVRzVTq7k5vI4Jq2OE7Jc1deM8jYnADl2MnGZEzWKDrgYMc+cWZoqSfNIe07O7fwtLwhWM1zxT0+RWoStmcrc3Qt+XRionYPFT7O7TtLrRQ0xSM0X8kw0cSmqZOiTntYuRnsn9Lc4EjuGqAou7Mt/C3REixeRRwi1Mp4Rhnpzmd6GO0e+JmZ2wOolVGmBBTWtLVMxtDA+kD9duXcfYJ3vTHK2nKygmK5dOnlusNbSmpkP+8iCvoGgKuo5G6allOtJ2kiosN2uDPlNek0XIAaoEXHzl4uE/tyur+miDQ91wnbRriKUE3jWmlzENkXdIH0psgZpk5GVVwlbeHyFmS7Y4w2ff/WMAwOS++HJm56eYMZuv4MSqxzOkjBgkOkddSd8SZq3XVYF3v/4OAGDAjHETGgTEbfSYitAfDBqTMSFFaI0KKqGvI3LQcwLu6P9Ync8RkkWxwzpVeV5Dac9bxBpRqIGQE6/OkXAhTmPpT2/nBgq+mJ44/ca1txGyZE6XwMTRKERo5Tp3rss9qdjBheS+Qd6Q+s+XVO+NQ0La1luHsvCkBTDaIT6GSabo9YGUkzmPMM9l4XMTeR7nixKDa3J+xeRfiwIBFwrH51q4yFd0RkocjClrjKes/ZUXCJlkeziSsZtNVg0/VG/FEtG3bmAFeZm/9paAQ6/19uFK6fdZlkER62RHBExeH6CgWVyR/TCN9xGxrA/oqwlKi8VK7svS1I3LAOGtn5F7QIm4z3pjqYyDjgMkHfp6uFFo5zCbyHWUj5JBY0z/4MGt66horhpieoLBDg4Pxbx8OhVTcDmeNbXKfHDLdEtEBGFqYtEiFaBkGojKNGpDhkdGMuPEIkovMzJ+kWzNsa1sZSuvVF4bTcjYGoFWAMnT22ZZO53C02bEsU/NMJeoPIIgaH7nuaGhLEBVv8y5TzrbFCPMFnPM6aR8+pmYXp/8P/8EPfLyRKRLiHuH2PUweSKM9w9uISEv72A0REoTKOnL7ri7sw9NipIO6RRqlcJzOQbEWNTWwjmvzfGedAkw8mCsQpXIzuSW8rfbOUBI3umU8Px8VWBBTFBO53BRLeAYCdsdDJB4+g/u+sWyQq5IGbEnWtjiZIKIDtCAlTpT1cHNa3KdAZHVaTdCSjMzDUOxfQCUjLYV1mBGjqGje6JlvX/6KfK5PK+/8hu/CgA4/MabOHhHEk5DNcLh7bekH7GMY17mTdRQ8Zl30gEyaq5W+eq1KwQ+3YDaUZaNoYlp6YcJdC0azId3RRPoDi12ByTMJ1XHsJdi5xb7w/26Xs0x59hChxhdF41ih9FPZ0IUY0Y9ad5G3SGWYFSzqXJaNKV4IpLXdzt7qAPOYZsCC6aUUJNRVYTFRJy+vpJtqSy6Q5mHq/+PvTeJtS3bsoPGWmtXpz7nlq+MeD8ifh35TSaZKRIwsvhJLXADp4QQwliW3DMSPYuOadBwAwm5AyhlhCyEMCaFZAkkS1QNwGSSP/Nn/rqOeBGvvNW59xT77HItGnOsdfa970X8Fz8a8X7mWVLovjjFrs7ea8055phjsLs5NkPsUatarTbImA1srqhVNV2htyfs8uM35Bjff3KKlG0ffcXfHDVqR5D5jIUZZZDw3kltgsjriDtK1EQK2WgXCe3GbuzGL9F4LSIhB4l4lGq2hoKdiGgLUrugQuf1ydrKBjU+36bWtu02EgoNsC9ykNC2wf1is9lAEVsYT2Sm//rv/Hs4OWeDZ5+SIHEKxcs2I8eiyAsMaFtTK4WYEU5M9b9NXW/1m33fmrWw/JxvLHXOBllDS8xC2RKOZXvb1ABXwKgv2IBuKmhvrDiQFbN89CGiyFtLy984BRJe0zyvUBO4KenjvmzmofR8kIm7Ra0t2rXnukg0YnWDU8+y9k2LWQRHFKZaFlBceUcEUf/wW9/F92hb/eyJAMtizyz7+/3vihLhW2+9gd/+N/5lAMD9N/cxmci1GN+SCEVdGTjfR0ZOz4cfPMWA2FvGa+LqEpq4nS9fmyhD62Tf1iXBtnp/IlHd/t19ZGQP7NFiaTadYDAmhkegd3G1wOVS+s1mR7dw51iE1IoVI1QHTD8nEZxvEi3qNESzJqb3e1FjzqZgSxrB4vIDDPYlMlFFhIj3glewbNYbWJ5P6t1dtMJmLVFKQkxroQsMiD1q28CySTXj/ebmKyxL+U66L7/rrfsjPPc8KtI70uEEuSO3yElUpi42iGYUxyvWIUpLfVQ82kO1pq7HK47XYhICK1dt28LbWOuglxoHINm5FnHsReSr8JpnxHsPbHkG2IRKYlUU69BkGoa1gXZvskFwTB1P6V/lDO4eyg3VsCpndIFtAMmUIJ2iZhoVGQPDFNC3Y7i0h8q3f3QcLb0ypvUpmEvCcQc9JWW2gDsUFFs0NDV06roME8DVlVRZkqxFStH75cI3R1r0ZtTqqSxSdmGDN7PLK8yGVOCrZR/DSQLDisrJQqo2rjLIC/nO3btU4hv0sWCaMBuMMOdD9T//E2ng/emjR5jTg+zuPUlbDveP8eAtAWH/9NvfAgB85+FP8ZP/4u8BAH77X/otfPmr7wAA3v68gMKDngmd5X0uMk8vr3BpBaSezrz2zRrjPgl1VLTcbBpotlNo3aBHOVrNVoe4rHzBFWZPJoI0naFPcLjhZHWRPMPtmfzug/EQ+VLOK6M6pDoYoKBYPTgJx+kQiCTFs6xqJVpjwqZYVHyo20FoUYpmQ6QVK6Ubepb1LVLHqiDLciu7Qsauf69u2NNq6/RrLQxfb1kpbFY5LI0QQIOCvcNjqHcl9VydyoW4uCywXrJSyspinPVRsN1mPMlQeadXcvnaeon2I5QvPmrs0rHd2I3d+EzH6xEJqa3lT+D6MLqJ4yhERUoZNNSYqahPDOWCpq1XThRrmxvqh9aG9ChERDoJ7/d0A+ttZNiqoWDQeA9ub22CXghBHdMbC42W+aG2Dprv+yk+NgraSy+QTW3N1mU1YlribIOWJXWvtQ3bwHmelNMwDPtaRgLKNICR74wmskoWlyXyM3l/YGQ1LVSJ03NJiSazfeQbpqZkJQ/TGI4s2siDv5FGXvu0Tk5mkEQ4PPJgrWyjWC5xMJSV/uGT5/i/v/lTAMCHj9+X8x8kePc3flX2wzThK1/9Mn7wXfGBTwYU4B8cwhHU/+Nv/hTP2TyrWDy4f3cfM2piJ1xt9/bHeHQiYPfFhUQMbbHGFVPUPkvaSTJEyfOCTWAJqHrKR76qvGQOFqeSbj3+wVN85S/9OgAgvSeR0N6Du3C5bDNuHPQBpTlITC+MDilzSj6VNWPoltQSeL/7KxhGTJcfyHnGdYGYov51eYWikXTN0JSg7AOGGlZex3w4PkKvJxHXYiUR6N7eCAvyulZVhYG/7xl5R7VCu5CTLX9KB9rNBv1bEgG6I2YbmzUGBJlzcuLSARCTE7SpVgCfR2x4f8cOUSgavdrYRUK7sRu78ZmO1yISUnhRjsP/bZoCtuONHTTSCDw6i+D97gUdldLbvpzaS4JoGL1d4QHBjrS3alZxiD4qRitt2waQtau26MFB4/FtrdF4/WrtAnDth3Mu0AO8YqKFRcIV01G2xGkH7fwqwuOvCjhsy/b+OAyjNqVKVF6WgSRCpVpsCiHmTSg8tl7X2OvJaq4KC7eWMnPufKl/EIDQ/og9YUYjYZPlxMlrx70hxmYUvgMAWRbhwxOJfv7oR9/Ht34kEdce1QjjSGO+EBzhjLY8D08eYY+s701O6sAsw2ZN7CztBY/5H/7pdwEAl88meOttwZRiFhSu8ktEpDisSLGInA3RcUVFy8lkhNUlo9AayEiVMJlEK+vKoi6IH1FkrnYFCjLhB2/IseS6hfUGhtoEK+wNKQhJEqHlb2O9SFzrQnTZD3IbS1QkMzZkerdXy3DfRhlQB2oKo75WY+N7Ihk/VOtNuH6GQnXZcLAlJuYRDLHOmDIgJ0+vkCq6fhD/20MMw+LKgE20eTzHFe2GDJtoTToOonbV5hKWEZcnbcZRiugTum28FpOQw5YZvRWM33bBezC6Y/iIutzqBd2UZdVaBcF834Efx2rrpuolW50LfmFQOgDcXhvFO6j6z/p9hAmTxxgpF9o/oBC4Pt1zcex6b7GdKBUnyO1xReE7ft9tmyDybSZKoeJ5pdyHqyxydroXp5SLXZQYHpI9TT6RGk4xIXh4/vwpLGPzaY/d0bYK5x8T1I2iGDEnyDFZ3bhawrJtoWJK+OjhQ/xffygTxZ98/0Nk3Pf0PpUe0z7WJ3KT+obPQaQxukM29lD2sTxdo0/gVlXAyXMBw2lJjxVaDIbCzB7TBsj0+oBvrai9zKlDs5HztkT/Hz85QcrUe9Ab4ZLgeenZ9tkIF2RUJ1zM0sbCMu2PeB0GoyEKgrS9dIyKjGK/IFWXa+CY+kbcn9IKmoDzlWUz6uoKigL13kLHqCl6fMDLVY3I+PuZILtSW50o7VUSKzg+FEtaR62//xTDMRn3pg4LHwVBMbo7Q+TkGA0VGlptgn1P2qMUbz3H2lfRGllwrmBRE85ISgfq9sPQ061qS+SrT1Yd26Vju7Ebu/GZjtciEgL1f7TWIRLoCtT7qMAYA8V5s6shHbSjO8qInikdmjZ1BOXDRN/cBBscJJU2aLxkiH4x6vGjq2ntw6jWeTD85RIjXWkRH6oarcEINnCayrJ8IRKMkxQ2mCvWyPhv35dUX13BntEx8IpheQHkBAxX5PloNYLiaqV7PbC9DbmlbAkMDqbeQ57H2FqMuFL66GAZAdFIfo88lwjsG99+iO/9VNKWJpnia78hPWUtAfpmM8Tainby1Vw+t/fmrdDL52iHVCMPPXGzbIq75LAorswX6xxPngs7evzgAQDg5OwCa0YzFTlPe0mChH15jlITm6oMaS3Wq1D4KJkeNvMrpKW832c0otclDPW9a5b6o3UBR9PH8/wCqWHJ3VNBRmMYSrSUBGg1AEczyr4vl0cKitd0QSZz1lqU8OmoC/dK7Z+FVsOxpF6SlmBsHZyAxwSRdQZozfeTfWBAtvZwm/4v2Sc24TPTlhvUlAzZkCeUDTIUhrwlQhibViE/leO16w1u04zR0e++dRbOfLLYZhcJ7cZu7MZnOl6LSEgpJVGOUtdsmYHrXfQvlfroBB5bZvXW8jliedJEZitW5l014NBYX/62CFiRB3o1XtjfzV42QCK0myJq3feVUtguDtvvGvMigF1SE9lrW6vWhsBNWSDhfvxKtno2R0Q9au2Pu6ewWvsIgF35iYZlVFAnWijUAAyByVHSR+r90ktqCNcavSFJeAlNC12JloWCKxrnLatHSMeM1uIUPTKXG7Jt63KOu3sss7NnaZGXSBJZZc8vac6nDAZcrY9u9/AX/9XfAgB88EzIjE+/8ccoaNB3spDzaqIeLLG1ceKlShQMz0+zh2p5cQJF0GuQ9VE8FWLnYinM6zcOP4fH51Iq//770k/2K3feRHLBDn12pVcbh4I9XQM9gCI2l7GLvm57AIXAdC3HILUBRrtUQbRNE9QWhyzf28UVSsg1RdRHn6C57diWG96jCSPvWsWICCgrls6jXg86lqKANRqFl0fxeFJk0J/wO8RvlFNY0266d0ecQ/r7MdZPeB+x/J8vCjw5E0qEq9bY8Df+Cs0hjVMwvV9CYNoPad24Duq+mBL5h5j/15mEjPeANxrGK/T5SphyaD2TmZNQ3TSdbStpmwDgfNrmIkTR9fSwe2zd4+5OPsHfjDdMFOnOcW8/t6Ivu/9q9/w92BgnSeAEaZ2AyrIAvbjS2XFoR6jZjLo4X2LDB7Og99lk7y4uL1mFATDh5NKQB1QucvQpDu91MBZwWLOKFrFpc1U5tJRTfZ/2NL0kxpfekofwyXmK+ZmkTANOCp+fHeL9C7lxU/J81m2Cq2dybI+fykP95uEARwcClP+bv/OvgBg1Lj9kY6qtUTVyHCWF14c6wR7TkCSSZtLVxTlK+o75PqA0GwFsDl2engGs1r3ZFy0eVUZ4+kSO+4SPxaNyhT22aNx9j6LzkzEGvj3IFcEn+HIuIProy+8g42QOFlQq1cKRl5Tyt15fFbDP5Rg0gV6jWkyMnL9VW/8s7Qsz0dY7vmU+2cQGOvMWTPKbwgwR+8UTLQxTJV8IadoI6dBP0l5N06A/FtDf+SrZ0QCOaeiHf/I+AOC0XuGMIHuKEre5IC0pRzIYDGHcLh3bjd3YjV+i8VpEQr5Ef+21TsrzMmfUTgADjzJGsdm+xunVi7K75noZHQDiJA5pj0Qz8rpnUUexQRLR/qSTym3L51sOUdco0XvV+1QxMhEqvxLSgK8oigCue3sjpyByJgAilqAjpcPxjIZDLD3PiKnFJgNsKtFMEs/53R6u2LSoa4luNsscBUXGekkGTQBYkxN1MB3BNlIyXpMdWzQ91I1vBJXjyasLKB5b08pKPssOkWgJx0/qn6G6InheyQX4f6/OYOidPqdG9qaoQAFKfO22RFG/8Zvv4p/7i+KRUFQrPP1AoqcnjyUaiXtTTFLhCd3map1GW6PLCzKLJ9MDFJCI6eRE0q4KNYoziVbedCkO2UdGb0Rc5FewlNu4uBQd63JvivFQ0seCVkSmiHBFMDvdG0FTR7pPk8RskgRKScM0SjuHmOJwzXM5xurDM7QXcmzRRqI2Uyts2N9lsiRACqU3/2wbxF6hJPV64ioA/MpR6CzKoYznpRn0eIwlmfmbVuHiigJuh7TEUhEGjJ4SqijaxmLE5mE7kOM/fX8Z+ESpBmo2Audk26cw6KefjDH9WkxCfnQnmS5p8Wb6w08DAFrnkNC3KcR1GqjZeR7wFKdCeOt/3O5k5doOZ4izh8ZW36d7XDdxoi6+o5QOx14TW1mvNxixG3s6lR91sbgMk95yRTvkNA5yqz4Fi7SBxjY1nU4lfTCcHONEASTMeYXC9eon4ByDnNyPQRwh9teiAlqG9QOKsrdtBccwOovYrLmZY8WJZFNKVauqL+F4UW9PvwwA2B/M0BtzojwEfvgTcR6xt6RK9sSewbRyjoex/J0cHuKdOzJxffU3fgUA0OtpPKcbyXJ+hZIuoSP6YPVGCYZDtqiwYTSOWqRsZciZHM1PLzDhdcrPZSIrauBgJO0mR+kIJSesH5/KRDBvGnxAl9y4L9t+stzgn/zRtwEA96cyUU7HE+wfC5aVpT307gn+1bvD32WSogK5RRS/TyygiduVrA42zz7Emsc2I5ctiSJUPu2PLSpeK8fUMzEOkfGW0awSR3HQVmqZR9dVjtbz46I+1qz6OeMruC0GVD80rZxrnlSIqDdlatkHNhogebK0lJhFhVFPvjNLplheSUq+TxwoVRpNxZn9FccuHduN3diNz3S8FpHQy9o2/Ljpirrl+jBd0TaAz46tHEVZImK64qsX3Mn1bSslJTAI+zmIMPIQ2rZ9CRtbv/DacDi6Bi6H6lvilR51kAxpmN5MpvtBB0kbWWV6vV7YeUHR8Xy9DiqLWpmAYnvrHGMMNoyeLkpZ1Wur0DLNavg3GQ2QL8lVSjRaJcfzlKL9o7gHR9uiJwvxDVu4CqXX5cmFOTsdTXDv9lcBAAMq7MXaYX8iEdUbx1O89YboES0ref/8nXPcO+RqXZCNXrUYH0n0cEnw+0ff+Q4i6lzfnR1hyGt2ayKAab8f487hiPtmFNpLggbPzwiI/+zZe+hbAev7tBM6ffIcTx5KO4m9dQdzViF/zNTq+SrHNCW/p/Ga5TYoeCasst06uosem3CT6QAxI1w7YoSSAo5pmPEdsZXF5lxSvM2Smj31Cpnvp/Wpvo62elmJQc0m44TgcW0tdErQmyxqpSIkfCYa3+pUxLCslDUuhXJem0ruy0k/RcX02jLanCgDZNSq5nWvTQ+arTnv/vOSJp+9/0M05Co9/NEzjJg+qr6krU5ZHzy98vhUkZBSaqqU+j2l1A+UUt9XSv2WUmpPKfW/KqV+zL+zT7OP3diN3fizPT5tJPR3Afxj59xfUUolAPoA/mMA/7tz7u8opf4WgL8FsYb+yNEFprsRR/j/ECUpKO25Ob4EH4UAp2Cz4nqxwmjAcqXWYXt+mx7o7Q4NE1awm020wJahDSCwrAeDEf+/DYzpOI4DAzoA15FCwRWjP5SVpa6bgClNyDrtYl9+f1mvF5oxF1eLEAn1aUFjrcU6pzsoGxiVNjDweApLsPUGNaOHvFqiqrc9bABwVZRYMyooSUsoa4u28aunlL/v7t3CxPeW8XCrfI3zSvg2SZIGU8SYnva30KKt5BwuFnTOWC6wePg9+RyXQl2VePeNB3Jt0xjPV4KZ7PE6zwZ7mHpuFcvaromhaQ/xxa99HgDw3vf+FJa+6zn5LWme4859EW0b9g3OH8m5Dng9b8eDoLc9ZO/g3fEAt9jXdedA1tJemiFlXxaG8dZH3jdUwyL2ol4+OtYF8hOJzHJ6yBd5jr63hCLrWiIM3ntri3RIdVGK+pnYwLL87+koaZrBgtgRpUGc0VDOO73UiDz1hJjZpjWIEt8dIPelBuC8wg0tf9A7hKUbi6Pz7xtvfxln33tPtj3qISZbPeG9rgG0zSfDhH7hSUgpNQbwLwD4DwDAiYp6pZT6ywD+Ej/29yH20B87CfnRbdsID2QH6G3bOnQPe+IZWoucpLkLqu4NBiNo3qw+1DXGhMlHB7FxGyplrWtxs+MiiqJQ9fJ/pUPfXvtcXdfBdmg4N+tKFwAAIABJREFUHIYJxE8yVVWGm/TiQn7g8Xgs6ReuTz5+RjU+jdQ6tKD0+z1cnBPYZIVuU+SoydtwAwFPc1XD8o7qsVITmQgXPNlFVUARpKxzuT6xSrDhAzCnlKkzwD6VBQ9pIT3LDtHzDZE8xjhrUfDGe3L6FDk7+Gu2YxjUmFyx6ZX7yPMV9mey7T1OzHdmM0QUW1dRiUMt30l8Yy1W2BSULWXaOu7FUGyz6TFF/bf+2r+P+U+kErZ4JtdrOpsCK5Ksrq7w5X/qawCAn3xbgNXHP36OJ5DPplSg/NLtW3jjjqQZ+7SDbmOLlaNf3GAf0cCrGXDxbBzA61MvZGJuP3iI4jHTsbm8tpovUTKtycbe2scgNKDHFjGbhlsPKKsYmo+s9Y3Oahk0ihy1oYxO0bJr36nUS/5jW2PZ2qn7+bIpFVx8/flIilNY6jGFBTcb4ocXXHCqFHdJdk29qmlZwcQvKyR99Pg06dhbAE4B/DdKqW8qpf6eUmoA4Ng59xQA+PfoZV9WSv0NpdQ3lFLf8A/WbuzGbvz5G58mHYsA/BqAv+mc+wOl1N+FpF6vNJxzvwvgdwHga1/7FRfSpesEIAK9LD02NRy1dfssR2/KGoulrEzbqCXGhs2MilN9V/Kj4facdYGjY+02TUsTCYPTNA1RjQeHAeUXuhD9yPueHR0hTb1Iv7zXtnWIisb0cc+y7EWjx+4F8iur03Bc6Z1SiLltz/mpG4vIl7DJmD24+yZ+8lgA0JJGdaPUIPI61ybFnG0d3g9+b9hD60X4Y5ZvY4OJklW6n8px18rCVV61UaKAq/UKtZIoY1UtsSrk31ErEc54dAcZf4eU4f9oeoAkkQv54JYYBox7o5D+adVDn9evbilRsV7Dq54M2CaxyFxQW/SpCozB6EtyvPufozxFU2H9XFbwPOkhnsj7RwTol5drZEfUR5pIJHS0N0GfILTjwUTjHjCmFs9sEFj48Olt5mDmcu3djwUIL589wZLqjzk5QbWJkPA3vloJD2p/7zZiUi+siZGTrZzQTsk5Ded8oyhBZIug2un5cra2cNQgShMLFXugmfCAsV78cau7VTYhxWsbRmBVA3X+vuyblkalKvGI1II7uIWadkw+nlHKITafbFr5NJHQIwCPnHN/wP//Pcik9FwpdVsOSN0GcPIp9rEbu7Ebf8bHLxwJOeeeKaU+VEp90Tn3QwBfB/A9/vdXAfwd/v1Hr7I9HwV5cuCWoVwHESXn2tBTlROEa5otluPL1goGSwKSI6oEarMFnm3b7fNi+VKpsBIEImCcdEiIL+a5PkoyxgQQWmsVjt0zq5VSwZY69Kc5G1ahF8U/tnhSa9sQceVFEXL9hOp+UAqWgKo/7uloiumhYBgXlWARSS9DtfSraAxNYH8yGobr0+P3NZssx3GCQSpRQTYiPtNPoeyWCgEA1iiUldcdLoOYsRdjS6IYlyvKbAzkuMfDPg7uEBOaeeG5Ft5XsChSRCRNalpam+wMoz1ZeWPiSGo8RMNruyYdoa8yRCxrR4y81hdLONbEJ4fHWDMazkEQ9UDhK4dCrhywDB4fzABiPlcUNzu8dwQ1lGvRxgaIfPcYz+EyR0Pb6nohMIOrC6x4v37rfVGgfDC9hTGP+2CfiIVrsCkZcVsdcB9deTXNOtBQLNmoLjKoydBvawLYyqHHgoMrGviwp6FsixrGoQyfUGExzRoUxBET+s+3OgkUjUUhUeRbXzjCnYTmjlWBijjUWSHX5HbPoKMF+Erj01bH/iaA/46VsZ8B+GuQ6OofKqX+OoAPAPzOz92KUoDS11IvnzK1bROAWWVUp7L1YsNot8k0YzPmoMeLHUfY0L+8ZKUqTTMMh+z4bmxoOPXTjXMv1wfqMqUBScFK0tZXq004xoRpXRRFL3qeqW2Tqt+j65xT0241hsraT8IILQHKl6ZUjKr11RWqKEYx+l7AnZPsRT4HqBNUFxUi719GjlUvMRjwtZLXbJBNYKst1wkA9sYjNOTyKKZj5+cnWLEtRasIETkqvonycnOCAYXwLWUSx/tTZEO+v6aljZohjWRiGk4Mio08xIap9+23vxIWjZrXbGMtjE/R2ZYArKEbmVwX7AxX0EjYboB+gvwRmdLnAqLfevMtzO6IvVOP/Kd6GEPN5N99etZDA7bx3ndzxOTb9AgybxZrGN/Ww90ZPcAkkpTzV8nGtpsKLZuHm8y71yYwPfKNShXuqZRplFUtKi9XzAk1jhWKjTdM8GYMCsoXc8oqqIv2aQOFJsPaT2ZkdyeZQmr8PcrmX6egW2/CIH9H+7fw9X9bHunf/2//D1xdyKqh96Xz3sYasfa/w6uNTzUJOef+BMCvv+Str3+a7e7GbuzGn5/xWjCmQaufburlox8HCx35svw2JfJsY+dUmOn9X9vY4KYKciPyvMaSAuY+QplN98N32rZFG9K+F5Uat4f6YmRU13VICeu6DRFZ6tmtQEjHvL6R9JjxTbVdwUr23XRTMD+MMVt6gb9OaEMfkfXqfkoFS5ii8iqIJSqudOfncwxTiUwqTedU43A4EpPBNymJkScKakKtHqouFkWOnPyf8+cCwFbNGo68JKdiVEx7K/jfsoD2jrI15TTyPka0mIm0pI5pliHluSSmRkKH24je8BeXT5F49jjF5EdxCk0gveExaGtQUREx6015jDlqgrq1c9AEnO+8+a58bm8IdyzsajtgCmobVDHvib43N7DoaeEYVZdLtEs2+5JasC4rFIwKDe+zSTbAHqMw3/unGyDjuXidZl0rbK6oje0W6Plmv4iRSWRCid75ZtRyBdBtt2l9KqfQeP3yKALI0fKUCkRqq19NTkAEHbTOq45DsXcw7jG6a8YajtIp8TjCcMHtMDouSwX0tvf9q4xd79hu7MZufKbjtYiEnHOo6xJN28B68MwzoyPT+dw2AvKVUWtdeK1iDq0BpD6v54pQ1w3298iYHXpDvCREP7ZtXoiArjlrvIRF7d+L4/ha1OT7jXypvmkatP64uaLUdY1B33ewyzGWZRncH2qyrn3UBkgk5NnYNUvZaKtgjhi201pcknBYhU79BjE75g+m9zE/kyiGqg0YZylqHu+KwGsyGAKNANvPF0Lqa9YNGpaO+/sSMdTLEhFZ5JtNhRXft+zKbsszGEpL7GXynft3b2NvJr/HSUmrnqFBQ/WDaHwEkPT2fCEs43Q0QJSQHc4IVqshSlIUvGazah0yspA9NjZfX8AZRmvzNQZ0GTn8CoW8sgyLieyv8GBzZZERFFbsecOmxvo5CaOrBTSjHsveMpUm0JSySL3vPCJEkOhxXch3tWvhCOD3+F3dOORXQrKMVQvD6MtStsOZBM7J+cc8F+sUakaXjiB8bzAKdkFQChbezNNH+hkixzI8o7AWMbT1uu3ymoZDyoyiXgkw3TNjPHjzbQDAk/v30NBuKCEe1VcmuHu86nh9JqGmkorRx6Re1l6ffOS72ypM0AvSBnXt0zGZxMajKXo9+QF9xattqo4k7PYhDq6tHRmR7iSkO60ggExGfnKw1nYaUwn+ahNaSlRHBvaKwuJ+VI0DmMr4yafbYtLVMvLi543VW/F/pmClVsEHa0kpxiZVKAmibjZzbFp5KFJKkVZXCos92faash2Hmxwpb1z+LLAmQZSxQslSVpVXKCnMczDYh6PsQ1LJ3yab4XAsla4vviX+8umgh0s26fbHHsF1SHuSgtUOcPyxjwkYO2fR8kExdL81OgpSFv78nLNoWY0qK1r1NA6rFVPbqgpcMOd7FVqHYeM1mrgAVhbNQs6ruJCKV7suUFzSs221gOFkcPdNLy1iQ/XVGK9FpaHIYZpSvH95cYqEqXlxTrXIJ2fQuTzsppdAK3KzrFdJdMi8WQFT+LpxocqqfPW3qtGweToxCbKIz4/n3lUNGoLPlgUOqzXAicmridrWwWBrBAEAtmiQsmXonV9/F998IlyoOYs903gc7IhedezSsd3Yjd34TMfrEQnBCQAd6xf4OG3rvHkpbOffPviJjQ6RTcpem8FgFNxWEwKY3bRGh2bD7b7atg28H/+3bVtYHwGFVjYNra5HQk3TXCvBL5YsOYeoToeIq89orCzLQBXwTOU4ThBxxQzHSNAeELDaA9ZBLqTj7uoYJfXGI2SU1hhs2DA73wSzxi999Z/GD370+3KM9CR/c3yMKQFpH+kUixWQ0f4nIp/IhiwJMaPSno2ghnLNLm2DQ5aZNyeynftH9/HOgwc8R9oKmQQZm0NBDk5V1ohZSLBwob9t8VRSS2MitPyNDyaURlmuA/VAk9ZQlWvsTSTFefgnPwQAZDlQkWXcmw5hCOz6dN0Zh2hDB9ONpGpmtcb8saz0zlv/rBtcXEj6GCcRYkYF+VJK/Y2uUUPOsS0IxrcRBr4Bjn2Ho/EAD7/1E3lpLhFhfLlEjxFOEg9hPeWEImNaOZQtIQc2oOo0Cqx/L0ETK4WMEeM6r6Ey9rcxK3BQ0D1Pa6FUS1LBu1/WHqy2Cm3rNbppoVS3aA35WPf30XjZGz5f2WgPmpIorzp2kdBu7MZufKbjtYiElFIwXatnSAQECAbUxX+MJwgSBzAmQp8EsAHlOwb9wTZi0p6BXYeNbypPVkwDxlJVVehqD/gOHCK1ldH0w0c9PiqRfjH2L7kWqfPSq8RoynIrM+I71G0bwGVfTldJsjV/DNHftkO/aZpwbH5Ya+F4jNaLUbkYD979iuzHC3Q15wAxD7eY4y+wND3/UPqWTNJDSS/2lr1qVhvU3LYH8BtrsaTp4SyT87xzfIwPTwUz0XAY8Le5/YW3AACT/hAL0iOGmeAci/kC88diHR0xolzMczjiEofHR4h8z9NSIoWNqgFqHZ+QoKcXDeJjAbjXDU0JF8+wLs95fmLjg+UGX3pHxNbisz42K/n+bCQl81W5QP+WHNu0L9QBe7lGye20vHbLhUPCsn+UKlwu6CJCm+RS1biYS/SkWgHU94aHyPYo4JZLlHx5dgqzIYZDwt9qsYAmg71sWyR0yXA0OoziFJqRKbmDaFwLnVLUjPjXxhZIlNzLWTRAQ3Kll2BP061FVVCjWDvogdwrcbbtwQMZ/jkJpWnWh/PUgiTCl78m99n5t+W3zFWN/vCX2PLnZuoF4Jr/fKy3Ws4+zRoMRhhwEvIs6apq0HjOD6stXUXEut7ygXxa0+/3ob1Wr902vXpg2CtUt3arthh5FTwALat6Tdt0pEKY1hQFcnqf+wdOq+2Eaph2KLjwsPsJyrZNOMamaa4B6X4fATz3knZRH1EmD9KtB18CAMwm51ifSRqx3hRIyfW4fUtuotOnK7QEIftTzyKvgvf5tM8UBQ4XvjmSjGmrMyTGp6gxJmwOrbydUL7GdCYcnMePpNp2enaGdXHK6yzgb2YmuL33BQDA1eNzXK3k4WydTODP8gvs3RJmrqMfWGp7sHM5rytW/PRei/mlALyq5G9RGrz3WFjS2qRw1NsJ4odYIJXnDDS3BVYOLatRC/+76D5G5PzEmcVwLI2dMX+vxeMSB2wV8svWMDU4p4TLTz8Q1crLk0u0bCJePJJJa78f42t78ru1aYbK6/JQcMkZoKUjLqk/iHoxQG+5xMh1d3YZJg8NB61YFSQhqbE2tG1EhqmjNtiQcZ94PlW1hUdiplu6MUgK5uOHQ4y/8gZ/Bz5TQwd1tOMJ7cZu7MYv0XgtIiHngKZxcPZ6OR6QaMH3LUVRhIwAmef69HuDoDtdkLVp2zpIHnSHjyK65e9+n0BpBxCP/KyvO+Vxu91edEOqoKkrXLFc3fWT36ZeDlmSXduP1k40rrEtnSrXomq8PztD8bYJPCB/zHLNtpQBHyl5eyLtNNxAwv/xHZ7rwV08ikQRz+ZLjPfk+nkgfHLQwHD1nPty9EYjjSViKHKmk5dXSNPrfXB5u8JgwFS2KlFRPKwg4NzYFh+8J6t9ShA5Xzn0acBovFsuHE6WEq1cnJ/h/puSPv3gZ3RL1Rrf+3/EjfXLdyUCadszXL4nUc8hy984rXF1xvSBXJ292QCllUjg4uwSWSu/Tew5NqZAzrRvRg7RdHQQPOh9z/OdmQZ7Z1E6BxPExcnr6gFPH0uK5nW3lxuFb37/xwCA/++PvgMAGCZ70N55tZHfoFQNPk/TxuE4Q8QmZX+/Ne1WemNCgH++zmFa3/NINnXbR23lfhz0C9Tsa2tZCNFDt7W6yhmND/pISCkwNdM3ZdCStd1Q3qNULbJGrm18scLwV4RS4Xs0e3kJN/xkomavxSQEdLAfz1T3/lsmCq0Vg8Eo4D793lYmta63k4+MLaHQBOzIXJNoBa63ZVxzeu2I1vum0jB5qK110NYa2gX6e3dSMEEmT0GZ6+0e1ipUdeF3zr8mcF78JGStRXMjBesejwM63fiebGlhWAnRA0kNkLQ4fotVEmfRS3zITGuhyGF1JSmDZfqzMQ0MO7M9DyjVaZAJXbX0OXMZapLWqk2B1ZVMCiWP5+TyCiOvEsj9roo1okQedtJlsP/gLt7/UMh68/USP/jH/5u8PxB1w9ndu5ilnCBrmUTu3P8cnj0WIuWG9kZHR1PEqaQ1S6Y8KilhiXklG+CMqd5qI/fM4a0BJsT1HHWOKg00bPDsR0zrncaG27RKoWQaFvGatPUmiOLHE7EY+uPvfAsf0PMsoYriemPQ0otsSU7Txjo8pF/c3nEPIE/Ip4xJPAgVrBUthGLdh6KyYkUeVKJUeLArLEP1EE62V16uoSgJm/mG2bpGRLKq5W3pkghGy+824n35PKpQKE+OreDImWrflcqqeaqx8QzIVxy7dGw3dmM3PtPxWkRCEj04aAVEXsCeIWiW9YK+bb83QMSUI3Bs2gbOXq8YdR1RX9CsvvHay5pUu1IdHqzeRkkuNNl2t9N4ZT3oYDfUbfGwHaa0///t20y3tLh1AttYrm7boC3S9WH0HCerVHBt9SE24EK7gt9v2VYYzyQ60EoH+xdnvTpkg5SA6oyv9bRFzescUZ7BqS2w364lslysnyCn66ptWizZyrBkM26/l4TUzDvQzg6GIGUKESHch+/9DHO6v+7dv42fvv8QAPDmSM7v/cffwd1bEhVNbwtAvcgXmB7I/TGayqq93KxQs5mz4jq7eb6EYfrz9OIMEdt6jmZyzvujCWwkVb+rQtINZRskBIWX/j5ZFqGlxpgUjnmadmRWLxoYnphj68j46Ag9Cvxrpqq1S3DFipPP+nWUIqcu0yIvAo8qpgRHVS5hKOof8TXr7Na1V8vxo94WNpQdwhlqTydyDAa9ADQrkr2sqbHheUesYNrGAIyKl0yZp1bhqs8iTNQGRjVO5btNbwZdfTIpj10ktBu7sRuf6XgtIiGlFCKtYLQJEVDg/AxGAf+x1qH0an4fg/907X1u7se/7z/fBXj9v2+6cgC4Via/yRPK83zb/Nrxju961ft9dyMi3x/nHUScc4GhbT0WZbq624ChsmJ4X3fE3bwkiIqDqBXICO6NhtdE1CxXStd4VT4L41UUZ5Lf16WFadhjNpQV/HL1ASr6j1crluCXLTalrITz1QYbRqYbcpT0eLp11tiTHrJlk0OPt0qQAPDoWz/C5ZngSe89fApNAbSUls+TtoLxQHkhv/9yfomG17nHiHm9XmFJfOvkXDCWoUpDIeDg7iEUuVnTPfYT2g0i4ixP1tSDHo4Bcsd4GTFDD1Pa3xzPjlAXLD6w0XV4ewLL0GbIosfd4300rYDs65bXuGmhTqieuWbZvWjxo6dCM3j7dg+29RG5RCNOJ8g38m+vgmmrHJp9gLpllNU0qBuJemMoaILLMaPQFiks+7saaoNDVUioI278ba8ciuI6vqN1hONLcrUGDoqqlxGZ1aiLbQ/nK47XYxKCQmRipGm6Tb3YYZ4mvRD+N0390tTr5qTxMinW7sTUbUrtpkwvWgK5Dvhsw3vLJf25OCE2TfPSietlnfddLdf2RuolGZa79h4UQoNq5KLtRMqvWGWDN7yXr1VA0J1RyndGd1Qb1RZwd/BcJwvVXneyTSb70C0fwlxIe+kwQs3zr/0D0cvQEni/zB1MKuH/USoTzt5wglHEEJ+g56CfYcnq4fusJq2XOaapTFbFZYkerXeKjTxk+wczHBwI3ygGO89HBZaQB2l5KZ/LiwKnBEzXV/R7G8QYUB2gaFsMp5KGRWw3acoKVeUfek5mVxu0rCyN2b0fQeGAHmTOVSBFLYDM2rmQjse+Abc3RjuQib28L/s7uTwL3minK2peOYMRCwmXeoT7vnGVVSud9BH5X95PUHWJtuAk5JtbI4teLKlXVYpLsXxYjtsiQ6SPeB05iao1QJlY/7xpDaSc7Pz9qJMoqHVm1qC8oHKlV2XUKmhmverYpWO7sRu78ZmO1yIS0lpjMBiS/eyb32R+LIoysJ6ds9e+A1xXG+yOm6nXyyKUm5+7mTKJLAcbF2uvUJiHNKsbHXV1pQNw2+X3YBt9yY4FVAQAF9IytRW4hrf8iUKpXxt9LYoDAOUULFc6R+a1USaA1F6Lunss2jootlww6IGrIzhSHaIOF6lt5BZZe2A1ipESMH37CxIGnF88RnMl+7l1sIeGZowD9gncOnoLliL7Xhh+fDgA6HT6h+TO9Cdj9Lm/fLnA/r5EBVdriXSOjw4xHUlE0idtYxEPkC8lkjocS0l8rhc4ZBNulEmUUFUxch+FHUxDG44mCN84iyUjoTnTTGMM4qV8yUx8WlbjinZSPafCbxgT4O2lPRi2eKzOn3HfFUYkFxVPJG3NF3NE5ChFnhsWj9Ewwjmdb3BC5vkexejHaR/aZwUE/11rkXkgmaL9tXPIWq9/XsAwDavBCL6K0HoVSrYYoTLQiX/OaH2VpiGt9/d3WWm0sWf9J9CM9kpe3LSXwllPOX+1sYuEdmM3duMzHa9FJGSiCNPJDL3eIIiR+Zne2uv+Ib70/nH4Txcn6r5/Ux/6pu30zQgHADY0q/MNqFJav76dtm3DdoqieKG/S6mtzEIAnt1WuM35Y9TiOgIg4DORNh8bzVlrodsXr4Xftn+tK47WM8ZrvcFS8bAuWrQlmbnsDTJNHTDx8ZH0CPWiPqK7ZIRfsVGzV0CT4BcnM7Q+EhoL4OxKg8IK4BzxQhjtcHUlEU5Cu+fKtXj/qfRWjcYzKEgEsEdsaNLr4+R92eeDuxL1KNtincs2nzDycBo4vRKAt+WJZr0Ew0PBQWbDPggPISPxrlEajhhfn+eiIxMihjkB6Hbj4CKJaqbDPvoZrZzpfjHqpygpdKas7MQphZ88kUbhx0+ld+7R8yXKc7mnhux5vHM8QL2Qa5JfXmG9YEPtsWA5VeNQsysgYgSiG4PCo4osMvRcGmx+lOnD+i42EjwTV0E53xPJczUpthbyjNDSrRif8wJ9PQ3LUr7JIrSNL8jQlrx6hp7xhoivNl6LSUgrjTTtoyiqUPXqtl28aur1sgfuo1Iv///dptZrGj2QCShU4+yLqWC30tVNzXzaqDxg7FyQ2/Qgs1MON+YyKBeFSpnyLc/Qoa2hey7d63DTgqj7XpcxvjW33XYFe5hf9RSc71on8NjUVWiZgVcROO4hZbe2oSJiPNzD3j433pSwhozrVjrYy1WOEfWIKobtygHPHkuXuY7lKOJYI2Krw903HuDsglWqS/lOdJBiNpSqT86bXw1HcGOmZpUsGHEaIyVnSPHhGY9GOGBqOss09gguP3osPmCb1RKObrUTos0uiuGXwCD0mQ0D815poD+g/xltedaNhWPlreG+N9qh8Mfr2DgKg+hIHta9IX3VzAqzezIhvTk9xuyBVNQwZXdAUyNO5N8xVSvbDFBew5e+8E43qKms2GQJLFnYhlW2dDBAFWSU5bce9AawNDBIeJ0KlwfzhITi9XG8CQ2u5VUF43wzL+/XOAbsJ0uwdunYbuzGbnym47WIhKyzKMuSUdD18MAY89LUyo8u6/mjwOebnwuaPe3WnqdtW+Q5Q2H+7cp/dKMsfzw+AomiqANqt+EcXlai9+XvtnVwPsLzpn1KbxnaPgJRUnAHAONevAYvY313+U/b9FVtUWgoeOA74bZr16AgSLthKtz47wGS4wDQxqCkZnGjZFU20xSGzFrjGrROUi/L0nFdreDYtzUbyOq/rgssFlL2nx1KarVaNtgbSFl/3J/g9ERSs32W03u9DFUlK/Kikajn9OQMpyz1p0xH6rMNMuZb2URW6kl/hGmffXSNwh99+3vyby3b0a3DgLZMG0+9qGPcIiVgTL97bfro9+X3Gg5SNOzbMixvrxY5LplmKpaq+0mElBHFiPy39cyhYUQxIAB9cBihR27U6OA+hm9+DgAQkedTzM+R0lrI5Ww2vbpEzX68hv15RVwHyZikjqFZAPBl9lIZRIfSAKwZWS7zPEAFLRn8KkpCH5wy5MQtN9DeBdjMUPuIihGR1lo0Rz7B+FSRkFLqP1JKfVcp9R2l1H+vlMqUUp9TSv2BUurHSqn/ge6su7Ebu7EbLx2/cCSklLoL4D8E8BXn3EYp9Q8B/DsA/nUA/7lz7h8opf4rAH8dwH/5sRtzDrat/HYBXCcOfhT5sPs52cyLTM1ulOTf9+qEbduGfy+Xy1Ba9yOKohekM25cA7/nYF/9smN9aQ8ZEIBXLxmilAr61QGg1ip4khu77eDv2hPdxMSuMcZD9OOg1IuRYgDj6xYbRhTWm/fpNugXexasclvpDUvws3ZLuJ5XAkiwouphwXJ7rGbBysnbAb3/5AkmjHqGtEFeX8wxo9iaahZ4577Y8eSMFAtjUVKga8m+q6v5OY6ojtinyFqBGtlUIo9K+6imxoLuHleLBcwetaGJb03TMfoElDNesuO9e4jZRe7vsvnlHKtKIrhnK2BMjKYli3x+usC6kOhqSjVFPRygIbEzcNZjjSnP+/6R9MPde+M2skN57Y2770DvET1XBKMHCSIeiZfliJp7UF6qI2W0OUzRzIUxvvgzeiyDAAAgAElEQVTZz9CjXEtCNQLsHaLPSMjjVzq/gs3ZzBeT6a7NllGfU1mgSZD2JKJUvSgQISv2zsVKby1xXnF82nQsAtBTStUA+gCeAvgXAfy7fP/vA/hP8PMmIY4u3+ajAOhfNPWy1l6z5QGkkuXZz91tJkFP6EXwt2ma0K7h3+6qG3ZHl28Ujic0G24dL/0k1PVYC5OQUvCdGd093JQhuTm2r/n9dlLCl0yKVVVC+VYOakfY1ob2DuVtjLSC1Z61LdcpGe7DjbZp5pDtGAlZxusnz5DXUhWKG8pc6Ag9SkdEnChHI4e7x2Puu0VVysPjH6KHHzwMqhS+yjaKFEaJnOPn7kj6Yo9q1JxQFhtW5ZIIp2cClOsewKwGo1hSoRnG0Jr8Fjqels05ckqjtjU1q9p1mKyjKIJO5VqUXiWxWKD2sh49+fv4/AOsvNQJvdhuH8xw+1i0eH7jN8VJ3e33EY/ZRpIOgVgeT8Pro7IJwOpxwtTLWgfHiWnICp2tcqQHkvZOx334AnOVyaTfm9xGOpa00MbkOa1nQOsnSjlGV5TIL5haRl5apw48oUUM9KbeB40Lz/kFdPWi9MzHjV84HXPOPQbwnwH4ADL5XAH4IwCXzjlfdHkE4O7Lvq+U+htKqW8opb5xxptjN3ZjN/78jU+Tjs0A/GUAnwNwCeB/BPCvveSjL+1mc879LoDfBYBf+7Vfc1EU/dzU62Xvv6xs3W0Y7aZeftW/2fsFiJ70TdGzrtnglpfThgjoZRwkpVTYTyj5Y1uO9wJtUZSE8rFPkzRUqAX7ZksN3enzci+kq3JMH73yhBTMOViuDc65EM1tqH29yddofQREqRK4LdN7KyeigozI1iU3RUNagjEtFO1mhlOWjC/PUfcYSZUUvI+yAOr2qdkcmTFaz2BuDC5YMo4Gsp2qbZFQgsN4/lIvhWYa5ptSx9M0qEMW/K1NL0XNNGGd56jP5NofZCKSf2rrwHpOCeTm9hwlU0tDrenRoIfbB8I3grUIRPSBfO5gtI91LQc3J9taW4fS9+MxgjscZ3jny2IEkDygIFg/gmaKC52hZdhXe0PMvgmqL47RYVtViEnnKL2pg+qh5f7ie/dgyZ6OY4kymyjFFd1a44p2WSZBS6B8Q9kVlcVw9yR6Si1Dx0UVnolokCKeSkRVbCjlsVoh1p8MBv406dhvA3jPOXcKAEqp/wnAPwtgqpSKGA3dA/DkVTbWfai4PQAvdsR/0tSr69nlJ58ur+ZlTqcva7vwnB+tVZhQfi7+gy2h0GMqUSwPnNMmTEJ+VlPQMhF9xLa76Wp3fzdT1+5kfV2/yHf/F1gsJE1p2KrhnA1pGNwWB/K8JbuFv2C8OwgVHVvnAmailYKtfMMxiafOYDhmGuYnddtHRE+0dEjNnmWLtvKGARaLtfxeI0qHmqhFf0DNIDZ92uQAl9TosU/eBwAcz2ZQfJjfuPMXAACnxRPEVF5877vPYak39JONcJGuLk/w1n3BcHqsfn3xC2/hwR3BUQacKPPVcnudIgPtiX1srfng8RmW5Ov0iW/pvkJxKgvem7ekGnX8xm2M77MZN+HiABucdZWLoEgy7KWsQNUlKmJYJTGfyGRovCOK14ZKE8S8J6qyDFWxQeztxldBP9mwkjV/cobzuTyqffKSklEfjVfgZJrYO95Hv/YtQQY2Ij/OayJlCo25jq3+vPFpqmMfAPhnlFJ9JXf81wF8D8D/CeCv8DN/FcA/+hT72I3d2I0/4+MXjoScc3+glPo9AH8MoZR8E5Je/S8A/oFS6j/la//1J9nuzXTjo9ouXpZ6dTk//t83uT/dbXuvMEAiBZ+idM4SNzk/1toXogz/Os8gAIUmMKtrJOSgRF7wnumn/A8/B4RIyCex3UjnWgrm2dgaiOyLUeRNJUcA2GwoebGYB1Z3V1BfuW0lDQBa02Gj+9YQHW2XPV9EAEKkp+220mlLiWQ26xJp41nYbB0YRWiZPtha9ps2KZra95O0mFE8f0xG8fKiwB6bZ4tcIgudpEijPr8i217kS9SCLaNYSsR3tj7F84VED0k2QkoR+YwaSl+KjnF3XyKh+1OJftq4xXQswPWAaonH+4fIyBla5kucLUQy5McfiM61K+oQ2fZHbHWAwuE7DwAA9269Ke8d9IMlUD2/DNe7ZpTZGzpoRms1W4ea9SWquezP1f4+GqGiumPFqqbuGTSJ9xpTiBmxrpfS1tJYh5TvXzHl3axzzBileeWPQTJA5RU6ue0yVmC2iRgZGlY9NYsQ6cFtxNGLUfzHjU9VHXPO/W0Af/vGyz8D8JufZru7sRu78ednvBaMaR/NdBtP/bjZ+3WzP8o5FzCcruyGx3+6jqUe//Es4u77151NffSzxVGusZ5v4FLWWljn8SjpgQKkMRcAkl4fyjOXw/kpbF02tufnUSjN1S260S8XZDv4ktY6eLZr9ux01R/939VyjpzOqYANFjWWmFDb1FAEQluPc+gYhqJWymsSK4UNmygTAqK2KuEIZpdliTqX1XpzLhjD+vwsRD01o56jgz4MgfJ6RWNBGMSZgKdPL56i549nI7/l3aNbyKjbPCGoPZ7dCpdxSUXEdTHHspBjeH4lnJ7L1SXmNEn8wjtfxGRCw0yCqJNRhinVH09PJDIx2GpiD9kjlvQyxIxql08e4+FjYXXPuZ/SFtgfS0Rx91D+RvUYQyO8HOK46A9S9Hid58/kuHWWoXcoQLkr89BvaBe8Tosl2iX7u9jVlm+WWCx8zxwB+sxAMeIeTtIAWMdkcEfaoGRUHFFiZHa4H/TbvSBebIHqVBqBfaPzyjbokeGdxwb9gRS/NflSUTYNnQCvOl6LSQj4eAD64zR/mmbrUOo7flerVfiu32aapi+kUVVVdfbzYup1U3nx5vBvOZiw7ShSAXA2vBGcMoETtG0i3f5P97jCubKTW1kVlBNbveUb+VTPQAWQsfGAKXRQIVit5IGq62qrSmlbNN5ampMQYhOORxMq1FEW0ketY17HDP2RP3H6jq0cGg/cuxYRU6/FRiaCfi9GQmH2hJO1syqAuSZl/F/X2OSSMqT9XlARNAkrPdkAia8K7QlhrqhyLC7oMdZxMbJsM7goZHIYT0f4yrufBwDs9UYYkx9Uk1hYuwqPnsmE4ji59lSEp2cyQcz2vZpii82JcJ50WWPI36EeyUOYHR/irQeSco17MuMM4ztoa/kdBn2C+lWNx3Rj9XfY0d0D2DV5W8UKhqBwxlQnmx4io/LihmD8yeVTZKwYWnKIri7nODyWlNKtDdKp99bz945B6y8WK8LaRKEFo+V28osFhkzXIxoQ9BMNlXuNpQms5xRRMcBqA6uuV5l/3tg1sO7GbuzGZzpeq0gI+PmaPzdL723bhtSrCyx7zk+X+/NxqRfgXgrmvmw4v5r7ldpoKM9limLAe8Lzr9F6S3fWWz5RF+yW7ZgX0lGrAe+hGOko+Nd7ANs2bQcUZ4NimWOTUwfa6zK1TSgtN3UVFPy8VINW22gnJljbH4wCL0d7d06l0DpfepffYJTEobR+efosALN33pCI4OzxCXLKSTRLsqP3hsimss1NIVFClvahqYSo1g4WEn3EBHjnV5dwjJoa73JbFxjflRRm81ScWm0N5BStPz6WdGEyGWNG115tKlQJLXoIYE+HM9QJgXYC4akxOGQ0UzcS1c3nZ7h8JgB4WVvEjFL2mK597q23ceeWaC+pxDPmW9hLGlTSBunkyfOgxTyYCBcHZoiIbS2Vy1HREbZRPNZVhSyRKKQiBFFEQEuuV8Tiwd2j48CBW9clWmompTSM0DEQsGM2HpdVEwwDfNPyeJgGaoohxVyvVygpeZKMNBwlSmr63Gc2C5DBq45dJLQbu7Ebn+l4bSKhm5IZ3RJ8F3AOZn6c6ZfL5QvfTdP0BQJfVVUvYRbbXwD/2UprBHwmTqAjb8W8xVY8oxjaXQOfu+cLvKgWCWwjHaNVwH+02eI/bbONBH2TqTflW69WqAr2/Dif59eouAorYwDP1na+JyhD1peoZ0gTxCjOAiFRO2+W2EIxivJRWdk0uFzJalybDCqS7ZQ1G0/XDvaC7GHtFRh7sIkXTKOyYnUJtAIOJ7FFrbze8lW4Toe3RPbj7EfvgQeEy5MznpdnySsMh7IdD/S70uHRE4mUTFLBao9hybk2cYoH7D3rj2TVn92eQlU8LwLCj947wwa0tDZAfyr7OborGMxkOoEeUdSMknFuU6GmNbJno7/x1jvYlPLvis2oZ+/9FJmR6O/s7CmSKX8jRlubtYMiIN02wghXNsYVj02TeGhbh6wvxwhtkF+yr+1UPmdcG+RDtBdoi3Rg61uy+tt+glIL3tbmQm/QDVBTGMOtJ0gz6VHz93Wl2uD68qrjtZmEgJd3hHc73a21WLN50MuuAtuH2Fe//PcA3OiMd9f+vkyq9ebYTj5+Utxq/gRrE23g1JbXtJ185E/4f2wnH1E6vH6uSqkw+cReEVGroOrXtg2svZ7CWetCarXyaWm5CazntvZtEBWs8ZM1Qre+Z3APhlOMOPmoyDO4FQy2rSf+yvnJsva6O8UGMSeMqi5RscN99VQkTRfPHwU+ieJNP1zNceuIyoHs1M4awPLhqjYr1Ey92KCO2CRY0+d+v+8bS4ENM27fOqIQoeID6cHW86uLMDHBpTg9F8C5rpkm1gbvfuldAMC9e8JkrtI6dJknSh62w9vTsJ/VaoPhnqRr09uSEtq4RR3xXFdyfS6+/yGyAf25yDE6X61DhWpxIZNsFiss1nKyy8sa56cCqvdn5JjpDH7e9gqNV3mJhtvZME1aNg1mWo7XIIKj7/ziUq5dqoE7/P1T6hcViwJ+OogyOafF/EM05F7NZjRy6E+RpLLtaHgIHbPz3svJQoopn2Ts0rHd2I3d+EzHaxEJeX7QTc1n4HoT6XK5vNbPBUjqdRPM7epFb4fbsoRfZkr4kiHcnxupVxSHENZtQ51tNGMUgiTQS/q/uqlXqNbzMIzWSMiN8Q2scPZaY2lrfURC/eKiwJKsXc9UdrYOpfeWJdbW2RD9KGWg2PQ5nlLeoTcSxBLbplWFbRTZpUT4VNhHo5tNDpDX5DYbaLp25kxl0DdYUm3QMXVM0hR3MioC0t5UjzLUl4wUtULEyLaJJCJQtUVsyRPqyXW6KBeYTli2ZnqT6SjY3FysJBq7c3yAtpZrdrG8Qkx1QK9zcXuWIRkQKGfUt7rI0ZZy7e8dCsBdVwZxT67jgXJQQ7l+esg0O21gyBkqWN5XhcPVUrYzeyBRhskatBTPV+y1Or+MUdSMjiKLMSPFIe2GvvONb+DOLYm4Elpj1VGJ57lEj66V4y9Xc5yuJH3KogyJ71FkdLxwJaK1XL9ZT9Lb4WiCnHyjyxNJW+MMSAfe1JGs9GiKaCI6T7rf28IQnrjmNBR2kdBu7MZu/BKN1yISAhAsd7qld0BWW48DAdv+qaTD4L1pUCgRznX8p+uI8VHjpfhPB3wGAGU6jhjd7n3fRaxfXAVeJsamHUASamAe69h01pBtebclmGmdCtHKktjIer2Ea68TD9umDhGQ36AxcQDMk2yAycR3cPsSvEHkbYIC+1vD4TqtYbVaXZM1AYA0NiitRD/pIEFu6B3vqGP8SCOhyuJqIb/l5dkcz55JxLD/toC6q8jBXrIHyahgenmYSqSTxUlQ8EsY6dy5dwcnc4ke0h7B1mmM5Zlc50FNWx0VAYx+YuMA0+fvIdf5nS++hSTzNBE5/2JT4eSxkCff+96PAQC3jvdx74tvy/4O7qFmrbuJ5bxGtkTDbvaCkeCPzj6AdQTrL2UfxwcTxL7njb/1+88+xJqM8iZaY0Uwu3lIwmB/hNOVRL2nD0UjW7cJFA0Mb70h11E1S7z3/kM57/4YGQmn3kyyWK9wMpcobbwvkVDdAJo3sdfDbl0V2M8Fcce9XoTNwMtItFCMrpR/AJwGPmEk9FpMQs65wHzu3uzAi9yfm5o/TdPc4P0Av0jq5ZwKk0uYKEwE41MvAs/uRuoFSP/pz9NBCtY7nHgMHJKsI0LP4/bDTyJNU8F5GdWmwXJBGx1Wv2xToWn8JMQU1rWdKqP3lzIYjgSYHYxngf/jLYiUdVswm8fYNDZMNL6yliQJWj+Z+8O2JiwaZd3CDmQyGLOxtn7/AjVlVi/X59xHjXrB9JGaPVmSwu7LMeZFjoz7yfiTu+YSU7ZtrJjCGRMho/C+pQzq2fkFckqVeGH5SdoPYf+dNw5RU/0vymQ7997+HEC9HWXoK4YWVxeS1ozIMB4cjWEJLjcGaJiGKDbe2lqh8aD4TCaHWq9heD9qpoyPfvQEORePSsnEssYpztmi8uyswq0jcrg4Sd27PYQm56cmWr8+WSK2ctwRfKdAjgHTRIsIp3N5/YqFizuHI8wGUoUb8eLWmxJXZ2ykpTXQ+HiMO28L1+uS3QhtFmEae7ldvcUSQsd1JzV7xbFLx3ZjN3bjMx2vVSR0U/MZkCiiq/l8E7iWFOvF1OtVIiDnbqRevv/Lp15RFGQ5XpZ6hf7TG1HQTekNo7W3YIcJaoQRtrSgrXKijzyCU6tKsKEMyXq1REllQs83sbZFfQOElj48llvJdB4MBhgxEuoP+iG6cgSU604qvGWOKzjr6QOMBPW28VZ5H/KqDNFRGqeAd+2kAHueKbRzOd448temjwumlEfN57jfCpZR7eFkhIy2Phfc3vyyQlmRWlCQbpDEGPfleJZ+v8gxotVPyqbM/f3D0E9Xri0GFGt/52vSTza3cxS0IJ0wrZslt2C+KlHPJhfaweRwgpRg/kYZaAbhCblDrm1RQ36v+YdUd1zloYx+PJEUNdEZFpfyWjtlyb+aI2d4eefwFkZ9OY4fPpZU8Fd/5W44n/Mn1ME2zxH16JzrjW2qKkQXp4sVUhYA9vfZ35bo8NrlpUSmg+EQq1z+fXxXUvXBuIeaUd3+XYmIXNRDBUbR1kAzClWe9uLsNePSVxm7SGg3dmM3PtPxWkRC1losl8vQBQ98NAHxpi1Pt/v9k/d+qW1ncRf/YRRxDf/xoK15Of7TZXr7Yze+9N4i2Cn7v0p1CIABv2phGWY1LMWvV0vkJP8Vm3UQIfNRS1O3ARQMHEllYDpd7wAwHI6QZSSWId6m8tqTJ7eytdso0oZjDM4iWqNtvG2RZ38jKAdUZYmaimKXuYCfG1cgX0vU4xjd5EWDBSkAM5aEDz9/G6aSz63KYtvfRvwmy8ZwFUHz1Otl54i9ZRClOg5vHSHp07WDHf0nz8/w/sOfAQD2h3s4viNRxrO53HPxwRjZmJrjdJ0odQQ3odHh7IFsLwE2JHjCOhh6sLeUom1QodzIaxdnEumcX6zhZbs3XPeP9/ZApVY8PBFM6ORDBW/GePzmGIeHAjTHLA789IePsGwY2cZkdd+Zok9njTmdMaLIIC8FO7RtE6RHWkazdWORs9hTl7K/q8UcI16Tw1tHPP8YtfNqDnw2on6QnY1cBO3vlZAV4BOP12YSKoriE2k+++rRq6ZeAILmT5f74yceHcUh9UJnQulQgfjWx2s/G6074LNPvXQAn3XHesd7ggU/NGdCO4ZXQVwt56gJCsO1gaNjWz85bCdK41MsqCCo3+t576oILfWGrGsQBT6Sb53oMKEp5aD19qbS1N0pigKWk0NZeSBcIaDUdtsc2Xjtm3IDnbDh1HgLoRYg/0ldyTkNbYJ6ygpXXaH2vCdNILjcoCUInzCdqKxGlct2bt2itk1/jOeswp09EU2jZ8+eYbmUdCNOKowb0fopSrKV3QE0PcYoEY1WOfRjSdsqvqj/f/beLNaSJbsOWxEZOZzpzlX1aniv32t2szk2bbotWvqQZQiSJUE2/WND/JJkGoRtCjZsGCYb+tCXANECbNggIKMNEyQBiwMMGCIEGjQtCKBkmZJp2hyarW6+emPNVXc+Q04R4Y9YOzLPvafq3qrH13WtdzZQOLfOkBkZmRm599prr51lUVe6aWpAROFFq0krbG6EcGb/ICxMVmewTEK89yjwlkY7O/DjsJ27vxcycA8P5/gigeAk9TicPuExUrPbGdx/Nyyk16m1vbM1jAtgKpUFU4ft3V3O8xye56ukBIfJDIz0ImM4ZfIUG5OwmIGa3oNiF9ighAkXeqc0lGhawcd7qi+Js6pd14tsHY6tbW1re612JTwhYUyf1XwGcEb3ebXm84usz/2JrXXEa0nTWKDpVXIu9IJ+Pu8HWAago9djAZOcSfVrREmEfkpTmpvWUWusQbkIT/DDg6Bo552NYHW56Ipw+/VmZ72z1BikdNcVn+5Al0bvi6d1r4jOzGDATqZlea5hZL+IOHqg8LHRa5IkWEzDOWumIYzMlEUL8ogKhgQJYih4StmR6WkJU1D9b5RiPiMHh4W1JtEY8MlbL8KxFPkQ2TA8wedSO/XoEA3rpFrWbxVZhq23gsSGrRd48PG3AABb0uW0GUC3DOuoja2MxtExPS9em0abCPorDdTkIaUlkwJW4Xgazp00s7x55yY+vBe8GqFTTE+f4Q/fD1ye3/vGR2EI1Q5GJjCidzc2ccg2OgeHZET7FHfeDED60eMgrFbe30fLNHvKa7VVLQ5ILdjeuxaZ5MJLmgzHGI3CnA3pUZ7UDYYbNzj39Ii2tmBIcbCpQBhtFL2D9/C9Dr+A1Fe/3LJyZRYhWYBeRW51lZ3V/NFaR4q5EA89NHyv02mf9yPvnbW+AqSEYMZ1bYITkzwn9Foed+tUxDxsvDCPMJsyO+iFJ9SiqbuF4OwC2LdYEpKaeIP3M16yeGit4/wK78r75dKMs8cq3xNSKdC1NGpsGwmV3taYlSJmH0Kr8UBDk9d0SoW+1FV4fBJupIY39R3zZZhJyDz5hUM6qDg/JOspICFWlnvRPpqgGIaQaXYQQp3m8Aggj2jM66r2FocHUt7SYocaPsNx+G06NhG3ci7gJLay0DpgSzkrR6vyEQaGN2s2iD3BRBK3Khf46MkHAIA5iz+/7zu+hJ2tsAAO0rDobe9s4933w/G7Vir6D8HOQhiMC2TkIy1YOvLeR49w48aI5ygsDg8fHcLMw48OWL4zuZbCEUeaPvoY1yjcP6Ge0O7GFsY87s2tELb541NMNkNHWM/7o1EKlv3JpNV0oscRg/RwsWJeHrKh0+86HFvb2tb2/yO7Ep4QgNgVdFnzOby+vOZPF3pFLeY0jR06+2UX0dvpZICWPKCzYYsxnbphErk/Oma9nhd6RRYyeTe2bVET1JydhidYuZhFj0KKOpum09BeNa4kSaAl4yZgc2Li8XdlF0nP6/HnwixjTHxPkgPe++ihxqykAkp6bgKS+8bG3vA+SbB7PWRX2k32or93DzM2OjyyBGubGi1DGF+G957dv4/rG6EkwpkcDXW2DRsHmESjms055ywtaCs8uR+0hVJO99bGGI7dT0WWcitLMCfAv7G5hd03gncw2A4egUaCOUMv0U0+Pp7jc9SLtmQol/ME2VbLuW9g6KUcfhjA5ZHJsUuB+/SjcPz7T08ijyjRYR6SdAGThjnd2Qnn8tr2DkYjesCwqHktNJzveTXFvA0A+M3bwZNr7VOgDefo5l7wtio/x+Ra8OCeHR6hAPvFM6tllULCcH2yHYBnNZzAk12fcM4yk6HmPCtPhX747voO0HT4K2p6AV0X+MvZ2hNa29rW9lrtQk9IKfUzAP4igCfe++/jezsAfgnA2wA+APDvee8P2Yn1vwXwFwDMAfwV7/1vX7QP51yvL/yrCI8t4z9KqdhuJ+I/KlnCf4AAQKuYlV8NQMfUe6/2K+mBsOFVrcR/5Bhaq9Ba+ZvFjfNp5P/UPPamaSIHp++prOo2EvEfkwQMCJ1qoUnSzhPiULpOHOG3q9oWidfT72gS22jz92XTwHJsPiosJh37u7U4pXdw/GHgquzffYiSQPGUCn2NKaHH4dyk9FDfcAOMF2GbsyykjQFA2GPT+Rw5a6ekPMn5CmBDxabnPaZDNvzj3D64/xESE57m12/ewRe/9wvhWKkDXdkFFDt01FSJ/MI73wHDAl/ptT4cFFFOZZSNcDrj8ZyG3+7tbuPZEVUP2aDw7e/8QidM56mm6BocHIfvibeeFSlmpGZ47bFzM3g7p6RMjJ4d4OB+4FQtSDK6cetzOFpwhlj8miLF9CS8t7VxA7t5mOdtanW/eWsP6S4LeDeIMZ0combN2EAUFpMcWnhCvKZdz/vp12jKta59ik+jgPVnAfw0gJ/vvfeTAP6B9/5vKaV+kv//CQB/HsAX+e+HAPwdvl7SzgPPz1uAXiy3mgbBeWCJ+xPB3B7350WFp0mSdOGchF5KwaSioijfX+b+uHjjM1thbSwZmE074qHwfyT0alt7TgfpbAV+XPikFU+iYpGqcIOSxHRlFr31UEIva23cTh+MPpt5A4C6V5oBAG1dx+xIzvCuqetukS0bHH0QskMffv1dAMAANZIk/H5AJb8838ExZVsfsS3R//W7/xhfHv6rAIDr71zDnDdVQRDaIoe2sgASCK+OUTBDs+AY03SIORfIk5MQvgyRYkIAe7cYo2WvMyt9030LOwvHkJKXNPMNBizBGEy4WLUNPMsjGm9Rsri2YobqaDuDOgkLl4C+WTGJYvNOsZ3OoydIsrAoSgnF3rVrUTngyf5TNPyuVQTKGx97xw82NvleinduBd2hA5ZgzMr9KFqPtsXb74QwbVtka794E2CPtSdcXDd3h5gxu5gQEE+TJJYy+U4o9wwhkReY6FypqvcQvpxdGI55738DwMGZt38YwM/x758D8O/03v95H+w3AWwppW6+1IjWtra1fabsVYHpG977hwDgvX+olLrO928D+Lj3vXt87+HFm3SvrvlzgeYzQO6POEIXaP5EbwOqKzztcX9iC/klAFpS750HJCBzWc4wn0roFVzepqnRNp1nAqzmPC15PyaNHlBfqiOTRok8Zq2TGI6pWFqx3F2+pJEAACAASURBVNLoLNi9au611oCMjSFBmhj4GKKJzEcdaQZlPYvp7Nu39jiGE2wyRf2IovQf3/sQmnM7Int33kwxr6iXbB3AQtIBw7vTowOAqWJDgL+uZ6CUEXRDWgIcND3PjTp4Ebvbe8jGYTxFWqBmL3tFLzYzGSYMvRa8PIpsEjlIikFhWyqYJHgRvskwVOF8zEd0iYYJ9ILaSQTR7z16in/5T4TO6G4evL77jx5jl+Gm/1wAv996683Ioj88fIZTsr6bMhzzeKRxcBSuo7eouqisximB/TffCbfhsycASeTY0BqGntbbf+IHw/YmBiAwvWFJdchG2BhIk8TOk/GRmS8kFA/nJUlhgf7fCAWs+iWXlT9qYHpVMLjSN1NK/ZhS6reUUr8lxKq1rW1tnz17VU/osVLqJr2gmwCe8P17AN7sfe8OgAerNuC9/xqArwHAl7/8ZX8ZAHq15rOB7pEPAeCs5jPfulB4zJwTHlNIjHz+YgJiE1PvDpbg84wqeIv5DE0tHlDb+17HYD5r/RS8tGIWkB3o8J80zaDVWYxqWXNbjq/v9ZzF3PqeoLxXVVXnHUWnz8cdyWdZZtBqSfVvoCHAPb5GyYfBAIf3QsvjJ6d3AQCnp1N4Ehgr1l0VqcH7/zeZzG++hZTeZ5WFOSs2NBaPgicwaMYcj5FGDxhRvmN2dEyxCUBRvsRmAwy3AghrhwqOIN9Amj/aBSyLax88DuBvsbUHpNSEJm3BFLvwBJxdqpBSHC7fDPspncfbX3gbAPDN3/8mAGCIIY7Zdqelx2SubyP/KMzjd9/+PADg82+/gwFrwj748H28+4cBU9vcYgumz93AJtsJNeygMZlsRmG6Ac/Llz73Fh6xKPiNO3ew+zb1sQdyLGlMw/uC10SaRRdCuy7dLvimYNFKmZ5X0SIxXSsoAEGV84L7+Ky96iL0KwD+MoC/xde/13v/rymlfhEBkD6WsO3F9nz+zznNn5eUW30R92cp1IFa4v0AIQR7UejV5/5INquuFphz8amkz3ldx95g8vq8sFOOL4LMWRHDTaVULMcwiTCYk16PtjhrS33bwjx27/X33f/77KJorY1/y29tP6yT2ldl4pzAm/jdmgv34eEh9g+ZHTsNIUaeGugk3MANFRG9bQEdFuttZdAQ+J6x66hKZ2DLdyRzgrXWoXKs4GeBpkMV50LY2HqooUdkf+fAqQ+/N+TdtDVQM/T4whe/m3M/RNNSoyiVNrgJaonRVQYzDovGpCVre3qK+4/Dc/f7vy+0ENo4TWHKELZoitY/HIzwgOHWtS8GAFsXBWo5b0mOzc0QCo65j9EwiyHsk8fsxVY3+NIbQXh+exjuiWKQYfBWCM1Gt69jfDN8PsgIZjvERIKA4q13sFKNwRUncTUS6lGJqoMDeqGXh2M210hMpRQuQFTO2WVS9L8A4E8B2FNK3QPwNxAWn19WSv0ogI8A/Lv8+q8ipOffRUjR/9WXG87a1ra2z5pduAh573/kOR/96RXf9QB+/JMOKmyr4/50ms/JEu8nvL685k+f+xNDL49O3uIFoRfg0cTUOz2GtsKCIcV8dnou9Gob+8LQS8wYE49PGK1hHCLunyPRZ0HoTiak8/r0yuPvtqdXjkO8ORlrvz5N3kvTtPutaCRpBTeTAtcaNWuhnlHfB3UN0nGwx/qlk7bCgoqQDTk92zZHzoLJGhrK0O2hfk9bAnbKwmaK2yvlYwM/647j14cTbkeUD/c2MaZ+NSwwYKpb2FNNXaPhU73gbZGaPCYkfCN1d21s7mfh4H04BnZQgnEDOJ6PIbWI/LSKHVxHFNg3OsPeLmu1OJ/P5lO8dSuEZlD7mM/YwkjCcO/g2Lboja3gJe1OxsjycKwZgeVic4jhRgjBhnfegqWedESArUdGmEJoPl4n0GdUNFWiop6Q4/WvkzbyxKzzMIZUESWeeR29o8vamjG9trWt7bXalakdA5bxH0HJgvAYNaZ7ms9LwmMXaD7H7fSExwDA2L7mc3Ie/wFiylQAusaq+CRoegREaelb1yXa9ny/+FXWUQLI7s5y6GT5lKRpjpT4kNbpudZBSvUB6e6ZcnYO+o0lV9Xg9cfYF5SLutsrvCIhK5ZVhYZAQGk1HD3FvY3whH72wX3kVCsccntNmkIxNb/N+Ro1CeqTMKflvIahEBj5ghgmu/Bk9aqGgl91hbalqFcePIFGW1jF7hgb4b1kOIarwr7LpoYny1wAWucdpmRKG94WvnFRUmWyIZ1KNrt8r/KRwmDy4G2MjIMj4TBnyh8DC9wIPxIS5dbNW9jYCN7MgB7M5955J9Y3vvOF70XKe6CgG2kShdtvhPcePQhAfzZIkLH54+QNpu0LDc9yfDUYIVWi1slxV3UE2ldVeSlpN6Xz2HgTijwIpbsaxBoQDqOjxxSIsiVexq7MIiQLUCe3Kpo/GaAl9Dqv+XMZuVWAoY5EET3uT19udbXmD0MvJ6FXHTV/hP3c1BWaWnq+uxfyfsSSXmgpoVe/TCSVz3QayzH6Ga5I/l5677xj219s+pmws9bPjkUO0fIX4jHFUg7KciyqCq3oMrUzYBHKEZ49CALt+/c/hicwO6RC3y5G0MNw87WUGs1agxFvZl2eYFaJgh9DL7dAU4ZFIac0rGtrGBHUp9Jjm2QoeGMPcio1JgXq2BwOSESX6HCfY2iRWLZWmob9bQxzDJl6yyX8BWIYCmTQasy5JYMbVdSoMtTv0SZDw15kGS8+09S4+U4IvZI8fP94XsGyV9ne1h7euBMA5RH7fJXNFB++F/I8O3fCgjPYyNGQ9d0yc5YXI5gxx6WTOFyBOFSRouZ95iQjqoHEkY3OowslQ5L06bKkjiFoljo4KxlVkdtN8LIB1jocW9va1vZa7Up4Qh4KHiHVnEjo0e/3rnohSK/uC7h86JW4Zc3n8L3VhaexrZDtBLxasp9n0+PoCQn7uW3tucLTs3YWFDdZEevbxNI0gzHiAYn3k7ww9OorK64Kt5S8nuEJifVDL3lf5sz3hNDEmqaJxcaWIulJ28QOndXxPurDkKI+evgBAGCYKWihFlB4Xg0GaCnClY8JGDcKB0eBuJp9ZPDGZugO+nAW5rmeT5FIAGHZ/LE5RcXGip7hXWIy5BmBUmEypwqpnKOqREnKgPSD19YC7Lc+PQ2fNb6MDSUHPB9JPsCAYd/CTNCSrxMvyMyERpIAGmlA4BRAOoLQu+1Q483vDCqJx9zf1uYmnrFAdXp8gp2bIcw6Jahd+wYbt9iNdhA8xsFwCyplUoAeSjqZQBt21lUdZUI8IYdeATCvpyCmf1aWo09rISUG81jf5ryGoqcocIW17qVrx67EIqSgYrcL6drQL7v4pHKrwHnNn/A7j1WaP5L9srZBTa6PEA+rqoyhl+1xfy4MvWJVP2P1JdVCEfdPo07O8iLDw9fnF5z+oidSuLOqQkLC4CbDklQnHaGst3D11RZjAWsi4W+Hf8nC07YtHPcjFdTWKHiGR6peQPM3O+zPpV2DxYH8hq58ZpASM5pzMduvGxyehPBo3Oxish0yPAsWWTp3iHomRb9hOzpVsOxQoXhnNeUc5ckh55YLwrhGbnlNHc2wxfNhcymoHeHjRyHUOT3iglrlyFgKsmCZxx/843+EL//JfwMAYK7dQcuQUruwUOpWwcv1KHwb5WEbLiTHYZHVxQZSVrdv6a14Xu58PpS3PHt2D5XAEAxhva0xKNh3jsWt+SRDwrBvKNldpPDx1jbwTrSlZHHRMBxbKl13fXf99jW0oowyCbhQPjZHsNZH/CiGbS+5AIXxrm1ta1vba7Sr4QlpBVMU5zSfgcBVeFnN58R1B5b0uD9LoRcAqC5sWaX5PJ+dYkERdtH8aZs2sp6fx/05x0dK86WSCyAwosUDisBzj/3c5/70Aee+4DwAPH78GA8fhif48YmEEQ5vvhWKIvN3qJtjEpic26ldcJvPmGgUyT4cuk6wcohVWcVwDTw+69rIA4LJcTolME+BddXaeA4X7C03qywcvd5TSnA8nR3H8OCosjgimF1JOO4cQA/HSe93+FhknBlyiJoTlGyNmuZh4IUv0HB77nSBWc3SC277wfxBLI9ZfBC0qs21TUzn4TenLuyvMAaPv/UHAIBrtoVjOBLLN9IR6prpPLK/q/YEngCublhuUzY4KIMao2HouLW9HUO5zZ2bMSmi2WF1MthA2wZPsbbkRKUbsZlBrByAiXIr1quYYYheS2LhqbKorPym6sl10HwST7yW7q5KR7VO55pedQE9S1e/kAu3ytae0NrWtrbXalfCEwKB6bOaz4CAsS8WHhMOS4f/dKnu5+E/QGhP0qzQfBbZjbKcd8JjPe7P83g/Mq6z+I9OOmqBeD8myZZS7/Lax3/CuLu4vN+B9t13Q3Hjo3sfY34YODOeKdbR9jZGfDKlgrF5wNaSRrbQxJ76GgerRM2SVJ7gHL8xMe6XaUhqC3sSnv7zh08wexQ4LOyXiCQ10cv09Bi8SXGWJzUeJJg1QepjeryPxgasp+YTWucK2V7AkYbHM2580NWMsfPrRpahpSdk2Dnj6NkhPPvX19MGo4w8InadmNk5WupSFzJPD2eo6uAJH7B1UNVYfI4YVnF6gAExIXA7c1NgLoziNnhtBgmamhd0EnCywfUWJw8+BAAsCJLn3/vdmOwFwNlWJQ6JQxWTUFs22JhAp9s8D2E7MKPYyVWRtWx0EiVcnHdIREec5QEtDCzPfxNvtzZ6YYKtLfsogtGmcMT/TJpAusIsmkP+JI+M68valVmElNavJrfq+7yf58itAkuFp22v7GJZblVCLym7OC+3+jxXM+lpGonmT/8zKTztsl5mCXwO753n+njv48JzcHCAu3dDFfrJ0+DK16eHsU1wS3dbKyAbBX5MS1VC7VL4hMegVASVxR0P+5csilzVtiOAxivFoa3IiSJZs5nPUTMULE+eIRWwlvwXJMDutcB5ER2bwWgCL61uKPj+O7/9jzDkb7/0xi2MprK4MMwyBRwzijMBSssKClzYOdj58RE8NZZa8nM2xntdVX7yFJb1HO0RxebTAT58HMKwGUmLxWAbpyfh9+99Kyz6lXMYc2Hbqncx3AmZvYOn4bfJMIdleDRmOcXxs8N4g7dZOG+63EVxSu0khpgP/tk/we0vvBOOOUsx4MPM2zDPeuM7YKixJMqJjS0jUVDxIdQmRVwITFWjZKuj7RthMWurGknGRYWZYuUSDHgNV7af4ZVwrVNYUMyyaYWonqApnds0gPEvtwitw7G1rW1tr9WuhiekOgD60prPPc2fizSfgcBj6Gs+AyHNK6n3y2o+Lw273waIT/g+9yeGXiZb4v3IMV0UegHBG/voo48AAB9/+AEWh4ExDIKfGVqU4p3xKVkXmzilh7MTJU9s5HJomF7pgTzpHByfpDU9nH73WzkHrXKwvlPRC5tw8Ym4/dZbSER4n91U863tCJ46hgmzp0eYkhP0wbu/F9472McGQdjf/+ffgB+Huby+E+bWlkF8HQBqumYKLRw5XIoFxWmaRfmTnE/oxAxQl+FcJ1UNxzY4DmF7fgG8wbDn4zJ4dfXiMeYnwevJeR0lukZDbpGqNlGRwzSvQwq+Omzh6ZlgI/CcTg8f4OQ48H8G9I72fYKdtwLruaCGdDNd4A/+SUgyfPEHvoyN3RBynbAhwv6HHyHfDR7lhBIc9fQxFMc23AnyHWWzQFKFMR598AD77waxU3czjMdOhrj5dmit1BAU93mBhtdmy9KRxPYY07HrKpBS37sxBo6AtdARhokDFi9XtrH2hNa2trW9VrsynpBOzhdcAueFx15F8xkIXpBoPldU9JtNj5fwH/GALqr96ms+A0F4rD/eiP/IE2UF/hNS72rpvT7+M52GJ+vdu3ex/yjgDeXRs4j/iPDUzHtk2+EJV/A129yDPF8Mn1pKJ1B8Qmu4+GTrmiR6VNKMkbVcVVXFYkVJ31trQf4e8kH4zJkBhjroN4+GQyT8jSXeUHsLOyP2dhA8gsOPn2D+LHhCOWVQtCmgiLLubG9DjziPZD2rIoGnl1tMCHDPa5QlMQzDeWwAectPQm93XRRoWZeVFDkMU/zzI+JOFqjJwh5wbmb2EJZEyTHbN2s9xqAO750cG8AEQNqTCe3LBotp2DkhRrhhCcexNfPgjQ2LAqf3Q22dKSjF4TQ0r5mDjz/GMfvNi4ebbDRISdA+Og0ecf3kQxTXA1idvE3vOR1gwqRAdfoQaj940rHFNIb46Fd/M8zpzUDh2PnSD0AJsZV4WpMbpBQ1q6mxrVQFy24kpc7geB+OeN1mdY3Dux/gZexqLEI9O1slbvqaPy8htyqdTmNWy9ax4FS0f5q6XBl6XSS3KqHXc+VWtSw+Hev7rOZPX9OnH3o9ehSAy/cIQM8Pn8ItwtWco0UtLGWC38Pd28g2w4023AzhxO3tHexsTDgeKV9B5I7AKzgpLWipBDA7RUmR+bKUC657MERg3qlYWqK5MKkkg2GhqDIGJYHNmnyrZDqHPQxzvuDx6eMDjMmedhnD2myIlAv8eHMHw83QJVWPwvFnG0PoaWAPu3kYq1U1XFNyfsiX8T4mOBKC8aqw0FzYgxoBVQiHLAmZLVAzzEoIvJsKaGZh0RgM8nj8JXWiFu0M9bMwtt1tLiS6Y0+X1TOOJ8GAoaIRraaqhCGgPmdYWpcuAunFYoScIP3uDbLs9w+QHLFchZ1s6/2HmL77jXD8mgvl9i70OMzTJCug5iF7+u7Xw8Ps7e/6HFIpQ/rD8Nv5vMGUK/eIcrLJtS2YO+Haaimdu1GlKHn/ZMMhEqosFnzP1afAg36vi4ttHY6tbW1re612JTwhhU5Koh96ASH9/iqaz7an+QxQ86cSzecOgBbm8IWaP/R0TJZD9TwcIGj+iCfULxjsF56uCr3aM3VZd+/exeP74Skyp46N8TUS8mTm3sMQPB0SoMw3drGzJR5QcMvHowGKXABDmWMbZfSc8ygZhk5nwomaxiJd78TrMx2z2oskShp71cf6M59GnaemqdCSZ2OqIx7LAeaPglfg2J4mSYE547qK8zTeHOOt2wGs/fjBIzx4GuYgm4QwE8kMSOnZUPze+QU0vV1RN2yMjnVZoKeXtQ6ZCen02p9GDSKtJB19gsQGT2gini48Pv/225wn6fyaxLC1bRIMGeNoemOJ16hiJ9uwZWsdchawiqzGom5QWmFUUy/bV/AueDBNadHUYf4GKeU7JndQ83w5Smc0R3M0TOG//3/8OgBg963vRDNh3V4zw45QBY7ZEfe9R9jeotoivbbq/T/AOAnHMv2Q2liqxObNO+F7W8Ejeqw24rHu3LqOil1kF7xGndkii+jytvaE1ra2tb1WuxKeEBBIiGc1nwFiMMnLaj7XseZLCIhNXS5pPgPL3SRW2fM0n4Xhuyw89nzN5+fVfu3vhzogYT9P9x+jYUvkjE+WFg4NAY587xby7YCTZBsd/nON7WbGo/C0NVpDx/mRlixdl4z5fIqqFq9wxjlr4UQlL3b8db3Ke2npYyKhUFL4QXNZlAcsUiueAhMBiznKVp6e4Yl6UB9i4MMxXBsEULsxDk8oa/Ho4WOM2I/uu94M35vlA2AQKuvNFjGt6QmGG9x3Lep/HrUnwS/rKtEbtjm2pgYw5fQQuPcVMmkZwfNXexcVAYwJr9oo5EMC5X6BgpIZzgs1I0WuRYSM3njdohGxPl4nixYwNSkOLQHxQYY5vazD0xlGW2GeZ/MwD21lATdYGmOpPSo2h2x5raf2W2h4/gdbI3gn7cHprR/XeDYL+ND4WsB/puUcDfWrNXG07cYiu0evdhGwsUOboGUd3eN7/y/GmhX+7HOvtm9hNLyBl7ErsQgpRQDaAqYntwoEFvGL5FZbqzr2KC/C+fQYJTNgkv2yrTtXeHrWzhXCZsVKudXYjqcnu3FR6NUHnwHggw8+wP2PAm1/fhCAQ9WWMftViabLcLMLvTb3sEHw+Q5Dr43xKIKmwlNVykU6vST46qbGnOBhVc9gefPZqPlpYt81GGGJN+gRiuKxCnAtGTN4HzOO3tWxYHL/NNwUKh/i5vcGt17KKXbUNWwNQpjlDsP2Pn70AT761nsAgIP9Jyi572oRWvCowqPNwzGYOlz8FXJkqLvjBrN/RQgtBgMuQtrDsTOsyxNgTqCYR5elWXy4NDxXYz2MiZAk4XUEBZ0JJgAwKkRJZcUs1dCMucbSs35Rx+yvsLbzdIg5QW8IQ7lCTOsVSmExDQ+KeRlCsN1JS+VC4JTAfNuWuMa+8inLNlw9Q0XOVzk/Qs1wzLOgeDtN0FKi5tmTcI6uTyaxwFfzGpyrOharpuwqO6hbtJyTqm0xK8Pcb7kgR1LpB1C648pdxtbh2NrWtrbXalfDE/JAagV4frHwWJ/3A4R+753mc3iyNHWFppH6pg54fhXNZwmzusLTZc3n7nuIf58VHmuaBicn4WkmodfRk4coj0M4Jt6Pg8Ocv8l36P1s3yDvB3hjawc32OplzE6dqTFI4vwIiOyiBzTn3CwWU1QMvbxzEXwWUXqlDFIJXaLAlY9/S0q/H8JK7ZiCj6C284Dls+3anbe47QxlI55H8DI2VIqEbYLukxF+/O43YOsAnqqRAxj23d8Pc3fn8zex8CFcSxjyTbY2sIgKj0x/OwtPAbPZKT8zBUDPxOsCPh3xGBiuL+YYsODYMnRU2mM0EBA+zEhlO3A58RqVXGe+88Y1RcRiXV7bwpAn5BpJiihYhj3DIVsa1Q1yetHGe2yyVY+ImrWLMvLDCp7z03KKw/3gFW1R8L4sFzC+qw7IGI7NGxb9Ni1V6oGcDQGqpxoDF8YxzyjaNzSw5HzhmOfaVUgH4jErVFmY3+PjsL8tvY2FDufzsrb2hNa2trW9VrtMB9afAfAXATzx3n8f3/vbAP4tADWAuwD+qvfhEaWU+iqAH0VARP8T7/2vXWIfMCa5UHiscaonqRqevPPpCRYLSmf2JEgv0nyW/b5I87kvPNbhP+fbLveFx1bhP/fv38cH778PAFgQ/3HVFDm9gkq8jXyI4W4AXnN6P6PNPdzeCU/E7ckYoyEJaRyjVg5RG1gIiE2LOeekrDpipoA13iXwMeUuygMmVs9HzCtJ4jEuFpTVqCtkqWBB4iW5CFKnaYqimHACw48r62AI0lrWFR0eHaHcD5Ifzz4OzOG6egSlw3iTQmHDBSyjSMMTXpsxlBAlLYmH1iFjm2QZrKrrqCOimBofppuYleG9bGRigz7PFtSpbmElYdF2krdeWvqIVINXERSeVRXSnLVXUdO7q6kTaRVVWDhiYeWCsqrpEI7nbcq59d4hJy6Vt0DO8cymBzwfKWoSKaWt0O7GABkxwYrAew4dEwrOt2joDW+T4OpHHi09xcKRhFl7JJTCHQjeWlnURyG6mLJ9NbIEnvOTIYNPeQ1TWeDkWGOiw/m6rF0mHPtZAD8N4Od77/06gK9671ul1E8B+CqAn1BKfQ+AvwTgewHcAvC/K6W+00dtiNWmVJDfWKX5Y93zNJ+Di15Xi3gDXFbzObKx0/TSms/9sowXFZ62bRtvWAm9nj68Hxcfw9ArgY2hV0rG82DnJrKNsPjsbQeex62t7Zj1yrO04/0ouSm60Kvk3Mx7oZeLsgwKTsIEJBGE7YPxGS9S2Y7q6XILN6ipm5gA6LcIEpC6KIqu7IU3EVoLx5CppIb04ZP3YBmiai4EG5vXMVbhuDemp2godmOYWcqMgWZ41CThN3vjAp7hU8X3TFZE0fum4cOh9FBROfMkJj48OT0aHspQWoSdX1OTxRA/EyXC1KJkSJUNMySi4cPQKzc5ZnwYepEy8RUsyzoSLmZOOSRcpLfHIdlQzebAQrJ1Hp6h3kjm3gMJe7Ep8oQKk0LLA0XKcryKeEatLE7YgqnIQyJAlQqJ9FYTPS1rMdUhNG2pY50qg8kgLCgtFz04RJ5cYxvkSgpgmQks55gdv1yAdeG3vfe/AeDgzHv/m5dGQ8BvAiCjCT8M4Be995X3/n2EnvR/7KVGtLa1re0zZX8UwPS/D+CX+PdthEVJ7B7fO2dKqR8D8GMA8NZbb0UvqK/5DACtdZ9Y85n7W26oiGXujzEmFp5qdb7dzvM0n4EQjkjo9eTJkyg8NtsP3k87P0ZOD0hqv1qTopDQaytIMOSbe5H1vCcdP4eDSFsI3J+O9xOO2XWhVykp+HkIG4AYdnmne4B6p/QYw1FjIgif551H1NXoiWibBx3TyIzuM92bpkFTyxjJBG5OcPgsAM4zqkAWaQ4jhbdbYR4mkxzHlNF4cPgUyTTs6N1vfQsAMN4x8IZA8EjqtwBd8zKm52QNoFgzlwq7OyugId7IBN6RPmCpMKh95NEwioKzLQxZxHMWsprcxLZD2qYw5AeJQBvyBK14iDxXuU9inZh0yQgRDc8hVRtzm+GUhb7DwRANrxVht5ssgaEHLMJirrGoDvn7IgD5Ch4tfzvODDbIjm5ZoIvWdOerlu4nOaYNvb6S106iUCXBK8pbguNoABHlVEmEO3LxrAYNKhZAX9Y+0SKklPrrCJ1k/yd5a8XXVrIBvfdfA/A1APjKV77iodw5uVUgZBtiu51yjvoV5FYBIDFmSW6V4z+T9Vput/Mymj+y8Dy891EsuZAMTgqLhQiGj0N2a7RzGxk5P1tbwv3ZwYShV1F03B/hv8DbjvcjnKjFFBW1Y9pW9H+60EvKLUJ73u64JHzqK1XGkJOhmhkUkNOneFFr72ElFOzzoJyIzDto3sUJuTNGAaNJuIi3Nr4rfNYWscWwEinWYQF1GvZ9YzLE4YcMYYlRbWzv4KSWbEyYpyN33O2PrW9qLCJnqijCDVg7jYY4SK4KOC5IQNhOZhJYEZZnWOYaF7WBNjZ3OA8KTcX+bEhC6ANgOA7X0bPZSRSMl4XAlTXG1O1B0wujGW4lhlpLPsGgIP6VpVFu2FK2g++B6QAAIABJREFU1uRdS6yWnB9vAUXJXMuxZkZhKO2ydRI5dS6GVHMsuNAWogdkckyygOWVcj15C0AyoOE4s3YYFiIAKlNx25DFSBn4UadDdRl75UVIKfWXEQDrP+071+MegDd7X7sD4MGr7mNta1vbv/j2SouQUurPAfgJAP+6937e++hXAPxdpdR/jQBMfxHAP7toex5kPjsfQ6/FPKzG89lJfCK0ddOT5rik5o94Oj3d567fe/6JNJ8PDwPgd/fuXRw/CUWGfc1ny+zH3AO5hF4MQfLNXdwk+Hyd/I7RaBClLPrcH++kMyYi63lRduxnofX0Qy/RGBbR/X6veWMMzmp1A51GdRuLg3XMmElDROVd9HoUQWvbNlGrKfFJDBXk8jL5DoasJ61reoRDH4R/AGSZ9HO3GPK87j+6i2qfGTCWCTy6d4rx9eA1Ohe8pKSokW7T82B2SDUJHHlJlvOkE4sJs2jlrAQYXjpL7pBvYAYs1yB/SRkTAVxhmMM5ZCzVSFwWpVCmZDenJgHIKDYMdRrnYAi/Dgkst/A4JYs6zpdtY8sjay1SynqAHnqOFIloPfOcO28iw1uSlkq1iHpaZY2G8zykPpNyCQrx0njNpEbHLqs5+zeF0h4p2xGPSMNY8qmaBorhblTZbC1ydNfUZewyKfpfAPCnAOwppe4B+BsI2bAcwK/zhv1N7/1/6L3/ulLqlwH8AUKY9uMXZcbWtra1fbbtwkXIe/8jK97+H1/w/b8J4G++zCC896hbC9t0wmOx3/tzhMdW2ctoPgOieHg5zed+4Wlf8xlg7VdP81nqvjwV80a7t6Lw2GSrKzzdovCUMGY1hPcD9Lk/NT2v+bzDf5pGdHxV1+bXC+Zz3qszxizhQJHVzSdmE1krPdMKlp6L+DYOnaiZ1ItB6chv8Y2Dj4WgfEomadQgLpiiTlMDzTS6tHRenBzg5ElI4T99cB8lO3hssVd9My+hmcLfZT1deXIUmcfi9Wlv4FPyf7z0rG9wUoan+XBUwA3CGBsWf6pWI0kEHxHMy4lTg7YWb9RBk1msbApFTyhR0r68iTVh0m5pe2uCch6u6xk9+dPWY0C5kdi0cV4ioQdrlQeot61PeD3VbfRwC6bG08EAx5w/qf1zzkXcplUOQwrcQZj5dQtDt8lo8Xoa5JncH+QOeY86XmcEkdJFl9Roc1hFfEjUNJ1F8nxq3kq7EmUbzjmU8ylm0xPUsbqbk9jayP+5vNxqvgTCAgy9enKr8tlFcquC/i/JrT4MFciLowBAp7ARjJx5j2wrVBHnOwy9NvZwjaHXTWYqRqMBchGE53Eo1df8Ce8tynkkY1b1DC5mAPuh13L/rn5BbX/h6YdeEio2q/MGHIOLIVdDkpxv29jyR+ZT9bKaKtWSmENL1NL4FilDj1z6jnkflRzrJiw20+NHOD4MekqjzQF2NwPzwzETmvoFCkqPLnij2OEQfhbmpzByYxnUBHNLVqhnyqCillGeX4vaU5rkzyFGsBStdzE54lGQjGjJu2rLFonq9JRyhpLOhTG0sMiZAEmcZDUVPB+AORdhnxooIdIyjJwgR8lQ2PWuzWST1y1SOD6QFlwcDstTjIYbnGee31ZHWd4sT+LjJaW4f6IG8FQZEKaNSyrUtZyjMNY0zbtste2IwBWF+Qso6JYPmrBnqDSDdS8X/KzLNta2trW9VrsSnpC1LU6PD86FXuGz1Zo/L6P5DDBEUV3oFV7VSs2ffur98eMgzC4p+MXBE9ie5jMQuD9Wmvrt3kZOFboBSy9ub+9gd8LQjCn4RKmVmj9y3B33Z9b1Noda8oDicZ1RekyS5FwKvn98NRzcCg/obOjZB7Olmsbani6NAKuqK3S11sJBSiFEd8dF72Iu2tD9gmICz5vZEKM77wAATo+O4Bbs6spGhc8OTvHGgsczDB6l2bkW2cP5KfWCTlq0FeeCJQ3pMMeYTOi6UfE8NCLqXzcxpBoRoF4oDW9CaGUKCtWXTVRJrGcLeArAN05Y+wq5D55QTSb3DHWkPWh6rahraN3pnwPBm8gyamirBA3BfqEyTGfHHRAsJRZFBkd1RFFbTLyCqukJax09pITtjRpnY3jto+fVAom0ehKPKIUwC6RwNgD0BOnTeWwKoKXjq2qgzpQ/XWRrT2hta1vba7Ur4Ql551CWc7SNi17IZTWfkyw/5wmkaQaTdB6Q/O5s4WnwhM7jP1KLdvfuXTy6FzCKBZm+ies0n4WAmEx2MBTpjc09bG8F/OcOcaBRT/O5Ex47j/9UVRk9oCoqHjYQWNg5Dfjl1LpSL8Z/5PgsPJrz0HM051z0hGIxbmujGmHfOxJcJ5IjexRVrT0KHbAH20jrbHfOy3LeR+9AiZdWbGHOYk2nh9CpCNxxP06h4dyDnSW2rr0T1QhdxeJg3URcxvD15KiJKouJ8ajY512KVtu6gaEyp/DolZ7D0zuQXuOmUGgbCqulFpaSGJIE1kmGsqQ3KzVmWkcyn4BRGQYo5/RcRgJqG1gCavPKRqBFUvjZZA/iNWsCwvNyDs9kRjEIXlSWG2geS+VnSFikKkRHo9MoidOv1XSacyHp+BrI6AplbHlUed+RTFWLMg3X6cCO+R7gVzQwfZFdjUXIe9RVe6HcapIkMBJ6ZZeXWwWWNX+eJ7d6QDlRKTw9ffYYzTRwgdKe3GpNl7rY48Kz1Wn+9OVWpeI9TZ4ntxrei9yfaoqKYK1ES97rGHoplSzxfmRO+qUXZ49PFh57Jvw6uyj0f2eplmfrpgOcewW88hsJy9q27jJTWsMJMClAv++yjNBdwkDze1KoWdcL5CxXGW5vo2DR5yGZvvsPH6FkMSYYltSqQp6zAFSH81e5BQzPvxBvlK+hpduqdUITiiUoxXAIT25azTBQ6wb1VEomON9pAUtQuGxKWPKREt6sx7ODqH4Ihke+CuE3AAwzWcAj/QfGhNCyaitQ/gqN9zBchL0kV7SCs2GeJazNsjQqYZ7MwtzsFjeigkGiUiw4j4oHa5JRnJ+WZSshS8rFXEtpiQIYmslilGeDmFAIjoJkx7gYtWO8HCy9DsfWtra1vWa7Mp7Q83R/ltoArdR8zpZ4P+E35zV/zoZeALuJMuX54Ycf4t5HHwDo2u2oZoGM4LP0e1fDDYxiu53g/Wxs7eI2Q6/NCzSfxSGo67qn+cP0b1Oh0/zpuD96BaVAvJ4++zm24OmFXqv8Su/9UnglA2tm1LWxLn7vLN8IQEz/igU+Vb8/fec18QuQ+k7RuUlg4Zn2dQzr8mKIlF1AVaZhT0NSIBuzfmtvA6noRMuwnQOFA6HZ0kePZ3CzsO2G2x5mBrWEQoONKKmhQK3mqoUhHeGIbXVSb4FWKMzBg5nPTlCkYYz5cILaBe9DWkuF73POpMg4y6N3WDnpiKujx3EqrahgYRjW7OUmgs8l7w1ny3hdpJkkYzwSdoUYGda31QlUDA997ForHtHQKhgjLHXyklwWOWNg3ZnVTXQVVSNp+wx5xnFV89gSqhG+kJmj4DFc1tae0NrWtrbXalfCE1plfQJiwrqvVZrPQXjsxZrP8trXfAaA09PTiP8cPn6Iks3h+prPs6j5fDO8br8R2+3coPfzxtZWxH+y9MWazwsywedlx37uasOW8R+Zh35V/6rqd7FY+/UcAqJz5z0cJ6TQsj6H//S3Ld/P8zwmDWJraO+732gDF70+8Z4UDD0BIb3B2c6rK0hbMBkUKQjN0QLz0+BlTMmin82nKCvKY4zYqtgBhrVOait4Qk7VaHzwMlO6YMZZOP52cVJGxnDVSBeMIhJkMzK9c6MilmaS4P0MijR6fUk9gxeQlq7ZIB2jIjN7cyOM8ahuURL3KhckegKYsN3yyTHVJOExoZeRWMBqqX+bc4ydIqYl8OwyE2VbNNUNTJrANpKWz6KnZOnhLFBh0IpHTa/FJrCOdXRy/SQVLIXiokfUKiSMPPLcx642UtOpVA2Fb6OUxx+1LWn+iLtplrk/He+n6/d+kdwqsBx6PXgQCvvff/89LBh6ufL0vNxqNohyqxm5P6PNLvTa6XF/Xii32rZdu51KylEWQE9uNYxVLWn+yJysynrF4+uFXqtyX30AOoLLSqGdE4RsOw2mF4Vefb2g/mIGhJCwP8+dGmXYRt1UkdWd8nx6W8dMEETHp7FoqNuzOHmMeh44OprZL1/XOD1hGUYRJFHMcBD7oesJZUWbFrpmaQlLKNqmiVmmIktQU2ZFpWHBMG4CRZ6Qk0SH9rAEa0UbyTcNfC2dU2vMKakhmSdnbVSjLCX0TG1sx9NI+YNXqFkycodh/enJFCU/b22DlAF9K5o/uYlaV0nBa0Y10FSJlGJaKBV5crZNIj8ooUSJRYWSx1X0FiNP0FsSJl4B0MwiMkvYWEBRHN/oDEXehWaA8PtEJuVytg7H1ra2tb1WuyKekGKo0Qu94lNZ9wpPX03zGQDKsuw0nx8EgfX54VMYyhz0NZ8Nn0yjnZsx9b5L7s/t7Z3Iti2YttTAas1nAo6LnvCYXaH53HF/Li48FbO9wtNVdtZb0VrDSQfasj4HTPe3Le+JrjTQcaf6HpN4Sd57dMyKpEezkFAmRStSGHL+dIJEvtcKQ71EOQ8hmLdzDMjITjaC11MfN0gYFgwL6i6jRcMm9MWQIOnsGG5E7hQVDS3ayOr1tYuepszJdP4AOUOchk91pzUipYLC+nU5Q+KloaJCuh24OSM2Wzx+dhx7GYJp/baqcML2TpssJlVKoyUTfkYW+LytQecISieo6LlrXmeN17D0lBPdeasSCklboaYpoWITUQPXMpy39IgSoKUnVPFVWY2UIWfdEul3vdBMk7aRVKgZwuZZBsO5F7C6L/9xWbsSi5DSCmlerGy1nGX5J5Jbffo0hFt3797FbD9kW5qZiJe3ET9ptEHBrFcsQN3cjYTDKLc6KmBkDD3uz2q5VSkJmL1YbrWX3TrL+eljQsDzeT9h2ytCrx73xxLzeF7oJfuUxaVt23OSuUEGVsf9hM+6Sn54F+MwCUu8t/FidrELRIeFiRi/s20snqzmCi11fWb7dO9tiv2PHwEA9m6Hc2WKBC3DlpqLgzMpGoYrmjegaVO4BfG9JIWT0KWUNFuKlLycNgnnPFENtGfmkkqWCRLI86bVDbx00Sil2whwdBgKcnPihMp7XOdDDCQEnroWQ1nEyTUqRkNkEtZVDi17pqWbYXHIfIopMRgrRctGx5IK6URsDFC3Cx7rEFrmhWG/RgZDnCguRm6BnAt8Sr2kpk0hDxI5f143sCbMRVWrCyrvL2frcGxta1vba7Wr4QkpjSTNz2k+AwGAfhXN5/feCz3NH3wctH8Wh0+i9kva4/7oETWfd2/FdjtbvdBrMpasyGrNZyCUXXxSzWdgteKhUioWmzYry07Ph15KKYj4b8M+X65XBtMPvcSyLItekYRefY+qzw0Sbogci3O+Y0kDsEL7hYSCHXdG4PO2aeGoDS0XYaKAmkBvno9xchye5qL9k+gsJipE8kXnA8SyFoZ6phhA1+IxUDqktlD0DmZViZYNE8ZyXFqjpY6QNwwda4eGOkLGh/M/zArMKT0Cp+DYo90zXEmVw2QimtFhXKPBEPN5KCnxLXWuqwRpSi81MszjFKJ2FjX5UQ0FejKVYejJVyplbhJo03mcsj2h01XtAgW1t9HI+TLRi0+Ygat1CUXwPXddxrAmo1r1PCLx/i6S/7isrT2hta1tba/VroQnBISnc5pmvU6n51nCF2k+Hx2FJ9Tdu3dxRM3n6iTUE2Voe5rPxAZ2byPfJv6zsYc3iP/cIH9jNBwEzWA8X/MZCLVfi167HcGHXkbzWebgrJfSwj2X9wOsLjy1VQNbdUDy2f3JvoAOfG7bdon3c3Y8q/Cfsx4YELwoOR8J5SQGoyLiFYL/aKWiN9u2ol/skGbSisbCbTEBQG+mPpmh5nZOqFS4vTWISQxP/CdJU0AKWHOOf6yR08Np5i3Gk+AdLJ6yGNW7WOtl6dXayiIljnIyDZ7VMDFQ5B5pa5HxvE4Jrud5BU+PylFOZD6tcHJ6yvmmsJgr4MqOwgEAvkjjdW9yHefFcn9HZo4diqgV9MzKsoYr6FEbYT9bgN66ThQqSxEyMr19rWI6XkvyQHtUmiA1PaFMa6QsBG+iR3R5+Y/L2pVYhLTSyLLBOblVIGCcfc2fVXKrH38cKt0/+uADAMD88AnAkEg0fyrv4QvKqfZaLY83e3Krwvu5QG5VbrJ+2UVTv0huNTlX6d8PvUxvYfJnsl5nc18rNX8YjvS5P2cXprPcnz7vR7Ynv1kdekklP5ZCLxlTWZZxO3FffKmqKmZzpJQhLECs8JfQ0TlY0QFKh9h7IyQDPIHOE2tRHYebuWQBp3IaCW9IURB0JoMZjfh5OEe5A+YVZVRVjbIR7gzi9kSOVcsiC4OSfbcMw/J6NsUgkcU8QUnyZZ6RCOmaWOAKJ80VRvAqXGdWWugkrax53WLsLBomM7JiAsfzUVNvyFqPIxOOZycPWTa/8KgYwjoJ75Okq3RPwj8AcTHKsyFcLRmzLsMroVnJKnrtVFTENHQOWodLV95f1tbh2NrWtrbXalfCE4JSMEl2TvMZeL7mz4yKeHfv3sUz0Xym5k9f8zn2e9+6jnybpRf0fva2dnFrm8D0cIC8x/sJYziv+VOW857mD/kktu1CL6+g0PF+wjF0mj997+ds6GXhLtR8PuvhuKaNmj/90OvstrXWMfRyzi3xfuTzPu8nfM9H8Nna86GXeFGyLSDQLURxUdQW27qF4PKiq6TgUJVdGx0A0M4jGwdvNM0HcNRBltZAzaLFow+D1zuk+P1b73y50xiK1ACDlt5lm/DEZYDimTXVBioXwrkklVS1j1ruiiGRy47h5QnfCpu6RE1APTc6ajULyK6qDFs6eGGniXQLdgA1lhxLQmwyBdirPsnD91GVaJnqb6oZBmyU4NlssXYN2hiahet/ZzCGmzMqYFmKy3Us9G5tG1sBeRF1dIuoDxQ9Ipd2lJNewWtf/gMAjE4uLf9xWVt7Qmtb29peq10JT0iRMf08zec+/iOaz8J+Xhw+hSVIuUrzWQiI+eZ1FJtdu2UA2NmYYHyR5jOBUKn9KqsZ6qrTfAaWC09fRfP5IgLiKs1nafTnmvaF+E+fgLgK/zFLYmSCe3XHtUrhUvCf/meaOInSHt515MOwPRtJtNJfHXAxpWykVmuQRqE0aA1QPuL4JOzvaP8ICfWrFQuBdTNHSw/WC6lVDZEw/a3Y7cZZC8cm6mkCZHzCW0/vWadoSRqsK6EodBhdxfR+liVYUE3RKoW5gNic8o0shWcjxEK6kowT1MS6ZjxvwzwDBRiRpxSJK4qY7WirBg1xzWFOj6j0aAgkiSzJUTLD9jB8fjQLnpetHXze4ZFNK80RBddr0EjTQ9ZoulojgWiHCzHRL8l/AKwxu6T8x2XtSixCUCHsep7mT19u9eE98n6k37urYM7KrY53MNwNoZeUXexs7uL2dlCwGxNkLPJspeZPlFuty67w9HlyqwDg+3Kql5NbvUjzZ1XF+yq5Vdn+WcvzfOn/db1cqiGhWTfPbon3E1573B8uOLIAAYilATpRXdhqLRxLNJScDxUxaljph67ayJOKMocqieCqc8CcQHt5LDfXPhxLIUqO5+u/9zv4wlf+FQDAXFooNQlShhRpxrAzG2NmwwNM+xYQ6dmW85QrwAqjPLw1SIvIV4vaQDbBaU21Bd9ikIdrSWCCqlwg5eGMNgMwfVgdoyjCaljVLPmAjvNc8TjzYYFkQF6T82gp8C/lHcN8gBn5QS0X+goWxwTPN+JidALHB6rOOuUJWYyytOOwSY95k2ZLlfcAkCR+qfIeAAatunzl/SXtwnBMKfUzSqknSqnfX/HZf6GU8kqpPf5fKaX+O6XUu0qp31VK/eBLjWZta1vbZ84u4wn9LICfBvDz/TeVUm8C+DMAPuq9/ecR+s9/EcAPAfg7fH2hKahYZ9QPvYDQ773TfH6E+jRwgYT13MKh5Gpe7IVmefn2DWQMvW5tdf3eRyNyR5b6va/QfF5Iv/dZZD8/T/MZCNyfT6r5HLbdNRHsh1jC+bHVas1nsT73R57M/dqvPhu7z/sJx6+fy/sBuvMBoGv1o+W3NgKz3rbR65EaSwUABC59pDwogF6P1513INFaXdax1q88CiFTderghhRznwTPYu/2mwDDqBEVLet2LiVaaOaU02g98gELcqfHaC11pPmWshr5kJ6rJ3g8P4aP/CaCtfMGhgB2qxQUb6GWaXJtClT0wo6aUIyrEh21gRLKYFRVCcXrQ8Tv60WFjMdgRkOAmkjSodYqhWEeruGp6Dw7hwXvBZ0Er2VzOI6hmVM6NgyQ67VpbQSrnyf/AYQWQX35DwAoUV5a/uOydqEn5L3/DQAHKz76bwD8l1iOJn4YwM/7YL8JYEspdfOlRrS2ta3tM2WvhAkppf5tAPe997/TB0EB3Abwce//9/jewxXb+DEAPwYAd+68Ce/9kvBYv9+74D9o5uc0nzGYYCTCY8R/NjZ3cXsn4D+b0u99UJwRHgPg7UrN567f+8WazzyWT6z5DCwT/WRW29kC7gLNZ8F35LOz+A+wgoD4AvxHfluW5XnPK1HxKAT78baN6fhA8OSGBOhXbWTZxuee0vDSd90LadHF1sjls4eoj0LFvK2D6sH2zgbMxnUAwNadNwEARTGAFXIhGcjG50gEeuLTXWcaahj+Lk0GQ/a08A4XdRVbIifSlFC5qB2dk+iaGhtVGZu6hFJSM0V8p7GYsa7NEf8ZjAooXreeXmSZ56jY3lraV6OxaBRr0AYd4dKfhuvSthU8r4wh2y7NqwUsz9eMv9VaYWMQcJuTxTTibIl074C+UP4DAFyrl+Q/gFB1f2n5j0vaSy9CSqkhgL8O4M+u+njFeytH5L3/GoCvAcAP/MC/5JumwXQ6jaHXweOgflgePYuhl+/LrW6/EV9l8bku/d43t6LmT8YLJoRendwqEMBPkVvth15yQ15GbhVYXXgKvJzcqmyvL7cqn71IbjXLsridVZo/sjiGjBh/7PWleT+xUDhyf2wvRCEAjQA+y9+ideElJgrf4J8dGC39qaQHlm4bqIpZlnqKRIXzvrEbuFzJ9m1AQFEWyVpf4oilF9u3QjiuRxlsKgqGBY/NYbwXrpnquIzhU83Eg1JAzbCnkIJQnWLh+HDhGFvr4vWhnO+KUCG/cUgYMolKSDmbYzCmJCqzez7RqPjwqGrZr0FbixC+giGnyvBBitMpWnZ1NZzHQVZgUUu2MgxyigobPIZxMXwl+Q8A0D5Zkv8AAJP4S8t/XNZexRP6DgDvABAv6A6A31ZK/TEEz+fN3nfvAHjwCvtY29rW9hmxl16EvPe/B+C6/F8p9QGAr3jvnymlfgXAX1NK/SICIH3svT8Xip21umlw//59vP/ee5gfsIsmC0JztKilz3lWnNN8Hm7uxdT7DsHK8TnNZyAUnpKDQZd/Pp/Gdjsvo/n8IuGxoPnsZY+r5i98tqT5TO7PvII7U0TaZ5ED5zWf27Zdqfl8TnjMqQhC9/k98puqqs5xgrTRUAyj+twfadvTMcsRv7cceol7lCx5QEBQGpEwU/Hpr2FRV1PuW2GwFZILo2sBVmySEU4WYRy7OQsnnx2hPQg8sf1peO/Gd39eOvRAWz7Jix3UTQjrFsohjXIblHdxgLZSgyVAsMdkQqYwj6VJOk9Qw6MhT6jhdspyHotUc6qEeudRMg1fMCTMsYCjxEbtGSa2LQZS01fWnQdMHpQZDeFZSNs24dVkIxTkxC3Y8dVahxMVvJqtdPhK8h8AggRIT/4DCEJ+l5X/uKxdJkX/CwD+TwBfUkrdU0r96Au+/qsA3gPwLoD/AcB//FKjWdva1vaZsws9Ie/9j1zw+du9vz2AH3/ZQVTlAn/4ja9jfvBkSfMZCLVfy5rP4em4u9VVv0vVu9QlndV8BgL+UxFk7Nd+BfIhsCw81tV+nU2Fr6p+B15R85nksfYCAuKraD5fJDwWyXVVl05dIh8i1H71pVeBQEBcwn+AIBuhJAXfEzCT8m2toycUh9W20Jx7Ifdp5aGYRl9UBgmJgI0J5zfRGbbzsIHTMqS/m9khPHGWxUnwiB6+a3Hr+7+f4+EOVYaG9V/5eIQttup+0ggGpaIER0KPOUstCplT8VBVDZ1Is00dvQsv3UTyHA2B6ZQeUVEM4BdhHBVb/uSDFAM2XvRpwLkan0QSZpEkqHldZKK8kBkYYp1go8q2niGVinoKvpVt9YnlP4BQdd+X/wAAb82l5T8ua1eCMe3aBov9h2c0n6lAt3sb+VaI/vJe6CWaz+PR4MWaz7yx5/PpsuYzAHh1oebPRZrPQFh4Pqnms3x2JtsIY8wLNZ9fRfOnqqpzHW91omPEJOFWCL3IQeH3VI/9vMz9ieygjgEd2y6p2CdLEfw2vuOqxJ7tto3pqo3tnViGoWJJjEOjGa6x46cfNBjsUGP6GUMV3aJhP/mUvCLt6qhFrUyG46MgPN+SwZ16g1QxRGOINczGKKlHrsjBGYyBdsayDmujbEVdc35N2utvF36TpgUGgzCOGYtN69IiLcJvB+QD+WyChsWqlXPIOY81QzmlBkg4aWZAmZBFiYYhbEZWtvN+Sf7jkPIfu7JYlRfLf8hrX/4jzI2+tPzHZW1dwLq2ta3ttdqV8IQUPFI0qLyHYmfNyP3Z2MVmL/TauKzmM0G6fu2XME/73B//As3nVYWnZzWfgfMJyT8qzWf57SfVfA7fsTH06qf9dXxquTgmCb3gXQ/g5x9LoZdsvQu3oDsQ2grLvLVQnHtmtENXUHohTkJm9ELLLI0cnJLp+MpWUAyVcz3muCzKWfBqtA8s4dkJUC0CmF1MQihfW42MbXn81iagQuimLGufTpKgyAjAMmz3toFK6B2RB5P7Fl51DOazoXBd1zCp1OVqHyU8AAAJbElEQVSF+W6bCobg8WgYvJHp9Bit6Fdn4RobuBk8i1XbskLN6yjjfNbzEvk4hGOa10fiHXxP/gMABsV4Sf7DnpX/KC6W/wCA1GBJ/gMAsnRwafmPy9qVWIScD9hPvnML+U7gckir5Te2d3BjM/BExqPVcqtnNX/mi2nk/0jo5Z1bCr2AwP0xV0RuVb4vhad90f6LQq8Xaf48r+yiX3IRXtsO95Hv9UOvJe5PL/QKG+xKMJSKuI+EXoltI+6jYh+vnmx/bCGdIKEsqzZZ7LElGaxm0SBnSYXnguqmDapWsqchRN/M89h4YMHvKZPCc+Ea+hKzkzDPyrGMYr7AgGO0JAU1roZOhWcVPiwbhUFOwmFZxvPQL5mRxV4q1OuqhGXBqAj1j0YbOJ0y1BPMJ9UYOLYJz8doiDfFBw9UDM1yUX84U3kPhMXok1beA1Le0VXeA6H32WUr7y9r63BsbWtb22u1K+EJ6SzH8NYXkW9dw6in+QwA25MRRmwi96qaz+F7yZLms7x+Us1nAOc1f4QJ/BKaz0B4mvY1f2Tb/dDrvOaPOsfvOav5HMcV01p9zR8CvM4tgc/h1fdCr17ZhYRevewXo0241sXQyyjhLaEXetH974VeokCZpAU8/26QoJQMIPecZznsnCU1BPVdnsFRyzkfhlB97/qbsOS3VHXY3zgdQrFbaOWmSBjqLQjg6sxFrg/ycMyDfBsNPWqRXbTeo2S0muf5krRJmIpOwbKOPeQL1PRqLOc7SVKMRyE0E48oVyZ6jAPMsWBphvxWJQnMBfIfQFCybGvRIhq+kvxHOJZkSf4DCBIgl5X/uKytPaG1rW1tr9WuhidkMgyuv4lrWzu4uUXhMca8eZZeQvN5Gf85q/kMAArJkuazvL5Y89k/l/cTxnC+sPSyms9KqYj/9Gu/znpMaZr2Uv1+Bf7Tje8i7o9817d9/Oe88Fjsc6xsrO9aqv2KImRSeNrxaHTb9Hg/HJtrYGXfsrUkifiIJmjrtIm4RdVUUXBORydMISGIm7Blz1E1xXAnsOd3rodkhkGB/f1Q/Hr05F747Id+CJbp/2S0CUeP27AlVOUPYU+FwU0PRDsUBJJLF7yVxBu0UvRsfTyH4hH1cT7xYJumQcp6sujVQMXrcTQMWNZ0dhxrzFJl4cnBWfC3l5L/AAA/RUuP2qLEkIB85xHZC+U/AECnakn+Awhg9WXlPy5rV2IRytIUb9+4hd0zcquAcH86zR97Rm51cQm51fDahV6rFp5XlVuV31ouPPYl5FZXaf6c1SByzn1iudUwd+2S3Oq50At4jubP+cLTGHpF7k8d+nYhXKRLvB+EeYxhbwy9coCLUMt9VE0TF1cDdCtWTMC0HUGUpQ4be9dhhMNCkHl+dIL6iJkidtjdf/oEo70tHkIGz1DIXL8W58tpkgcjED4FE0EoRmGhKHECucfaysf1mvc5yrI8l+AAusRAJgtKuYCJmU5ZjCaYcyEYjHNkEgq/ROU9AJjRqKu8t1V8kAy478tU3gNhMepX3gNA07oIVl9UeX9ZW4dja1vb2l6rqZftG/2pDEKppwBmAJ695qHsrcfw2ve/HsO/OGP4nPf+2kVfuhKLEAAopX7Le/+V9Rhe7xhe9/7XY/jsjWEdjq1tbWt7rbZehNa2trW9VrtKi9DXXvcAsB7DVdg/sB6D2GdiDFcGE1rb2tb22bSr5AmtbW1r+wzaehFa29rW9lrtSixCSqk/p5T6JttH/+S3YX9vKqX+oVLqG0qpryul/lO+v6OU+nWl1B/ydfvbMJZEKfX/KKX+Pv//jlLqn3IMv6REVOfT2/+WUup/Vkr9c87HH/92z4NS6j/jefh9pdQvKKWKT3seVrU3f95xfxrtzZ+z/7/N8/C7Sqn/RSm11fvsq9z/N5VS/+Yn3f/zxtD77NvX4l1aD7+ufwhFSXcBfB5ABuB3AHzPp7zPmwB+kH9PAHwLwPcA+K8A/CTf/0kAP/VtOP7/HMDfBfD3+f9fBvCX+Pd/D+A/+pT3/3MA/gP+nQHY+nbOA0JzzPcBDHrH/1c+7XkA8CcB/CCA3++9t/K4AfwFAP8rQnXLvwbgn35K+/+zAAz//qne/r+H90WO0G7rLoDk0xgD338TwK8B+BDA3qc1B3F/n9bF9RIT8ccB/Frv/18F8NVv8xj+HoA/A+CbAG7yvZsAvvkp7/cOgP+vvfN3jSKI4vjngRowIhohGrGIgWCpAYv4oxAVNCFEBItIwID+A1aKBAR7kTSigmIhQcEY5EgbraMGxIg/MGLQCDGxUAubFM9i3nKb4w6i3Mwe+D6w3N7MHm/mu7OPnTe3+yaBw8CEneDvuYG4QpsI9jeaA5CK8mQ6UM7a20J4ZGwCOJZCB6C9wglU7TdwCzhd7bh62q+oOwmM2v6Ka8IcxL4YGljZGLAbmMs5oSgaqGpDTMdqpY5Ogoi0A13AFLBVLU+afbbW/mVdGAEuUH5N0Rbgh2b5iONr0QEsAXdtSnhbRJpJqIOqfgWuAp8J6cJ/AtOk1SGjVr+LGKNnCXceSe1LLsV7RVW0NjSCE1p16ui6GxbZADwCzqvqrxQ2c7b7gEVVnc4XVzk0phZrCLfjN1S1i/D8XvSYXB6Lu5wgTDO2A81AT5VDi/wvSdLzIiLDhLeojaa0L+UU75erVcdqQyM4oUJSR4vIWoIDGlXVcSv+JiJtVt8GLEZswgGgX0IG2weEKdkIsElEsndAxNZiHphX1Sn7PkZwSil1OAp8UtUlVV0GxoH9pNUho1a/k41RERkC+oBBtXlPQvv5FO9zlFO8b4vZhkZwQs+BTlsNWQcMAKWYBiW83OYO8FZVr+WqSsCQ7Q8RYkVRUNVLqrpDQ/LIAeCJqg4CT4FTidqwAHwRkV1WdAR4Q0IdCNOwbhFZb+cla0MyHXLU6ncJOGMrRN2sMr353yIix4GLQL+q/s5VlYABEWkSkZ1AJ/Cs3vZVdUZVW1W13cblPGEBZ4GYGtQ72PePwbFewgrVR2A4gb2DhFvJV8BL23oJMZlJ4IN9tiTq/yHKq2MdhAE2CzwEmiLb3gO8MC0eA5tT6wBcAd4Br4F7hFWgqDoA9wkxqGW72M7V6jdhKnLdxucMsDeS/VlC3CUbkzdzxw+b/fdATywNKurnKAem665BtvljG47jFEojTMccx/mPcSfkOE6huBNyHKdQ3Ak5jlMo7oQcxykUd0KO4xSKOyHHcQrlD4UCfForFAmxAAAAAElFTkSuQmCC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7" name="AutoShape 3" descr="data:image/png;base64,iVBORw0KGgoAAAANSUhEUgAAASEAAAEYCAYAAAATaEB+AAAABHNCSVQICAgIfAhkiAAAAAlwSFlzAAALEgAACxIB0t1+/AAAADl0RVh0U29mdHdhcmUAbWF0cGxvdGxpYiB2ZXJzaW9uIDIuMi4zLCBodHRwOi8vbWF0cGxvdGxpYi5vcmcvIxREBQAAIABJREFUeJzsvVmsZUl2HbYi4ox3ePdN+XKuqqyubjXJ5jwIMiGZliDAAyHqQzZsGIYECOgvGzZsw6L041/6xxa/bDQk2zQggJIpAxJsQRJBkDCaktgkuzk0e2BX19Q5v+m+d4czRoQ/9o44cYeXL7Oycqj23R95X54xIs45EXuvvfbewlqLjWxkIxt5VSJfdQM2spGN/P9bNpPQRjaykVcqm0loIxvZyCuVzSS0kY1s5JXKZhLayEY28kplMwltZCMbeaWymYQ2spGNvFJ5YZOQEOLfFUJ8WwjxrhDiF1/UfTaykY18ukW8CLKiEEIB+FMAfxnAXQC/C+A/sdZ+4xO/2UY2spFPtUQv6Lo/A+Bda+17ACCE+FUAvwBg7SS0s7Ntb9y8AQAQEIs7xdI2Idzm8ICL5ZJJ9kl71132WabsJzfrkisF/fTHinAknqzECuGOtEu/F56xpm222+4vF1xHBD3k7cEZi8/KHcvHGWu6JvnjRHdJa2HWjZEbCtndu23bpZ6I1RMg/DkCAnZ5PMKuinVjEVzftVeIhWPd8eF+7or/W6nId9lY49vm2tCdY9Hqhv42prve0mMN27fy7VwkIrhn0Kd1fXE3WhwG9x+5Zlt34B//8dePrLVXLmvOi5qEbgL4XvD/uwD+bHiAEOKLAL4IANdvXMM/+rV/wNul2+//r6QCAEipIKVcOk5CyuXBD0bMfRzBKNpg25Mmg+WHsnydy2Tdy2r4hTLG+L/D45dfYCGEP04IgSjil9hm7ixorVeukyQxtRf1E9vttrtxBYCmafw+P97SHW/WnuPaYIJzlFL+OPe3mzCKuoBtqV+Ror7ESiLy96lRVGalje78LMt8Xw+Pjxb6JCGglj5SISWSvDsnfA7LfXVjHO4Px0tF1JcojpEkycJ+rbU/3+1rGw2l6O/RaMf3pWrm3J6IjwOSmI5r2gbjs8c0VvNzGp849td246C1huSHo6zybVw3kfo3QMngOxK+z669bltVVQvj48bDbVMy84uGNvTOQGhYS+/Cnbc+9yGeQl7UJHSpEmGt/RKALwHAF374h6xKFE0Kpuss/aGhNQ24ENIPkOSJSUnp/3YTk5RyzWQWrBiXTEjLvwsdWzMxXXTsk66jlFp42QF6ocIJZ929hV99uhVzuW30ghk8SfzHGUx2biIJ93XtWHwZu/us0UTWTKTu7+4eBm4llf5ZdffRZnWBsNb6ycxdr6yq7r5Lv2F7VaQWtIx11w4n1eXzw+chZPeeuXPChaC7jrufQBTFC/uM0d1+053n7tc0Jdq2Wbh3uD+cHCWP47q2LvRlSakNRanF8Vm+x+K73D1XC9fvUBN6NojnRU1CdwHcDv5/C8D9J53gVFaheIhUsI8nJmsMjJ+keCUIJiY38Sip/MQUak7hJOXETU7CNQIXa03L+0J5Vq1peYV113ATU3i/ULOIopS2G9rWLE0AgOvf4oRymYTaQbjNWwpPuE74UV+kzbmPVPMqCQtIwc+I7yGFm5wArVcnV2OMHx83JmVVrvZlTRtVFC1cZ93zXJ6E1i5CUvjjwkkh1Nb8RKON37aiMRkdTMy0LVLKX6duKui2XmiXUspP+Avt5knIje2yFuSPXLMohH3xbVvSrFfGQLiPM5jMxZO/jyfJi/KO/S6Azwoh7gghEgD/MYB/+oLutZGNbORTLC9EE7LWtkKI/xzAvwDpNP+rtfZPLj4eaBsLITv80v1KGQCKcnGGB0hLCk03ANC6XTHHpFRQftbvzLdFTenJppu77zrt6FlMt/Dcy65tjEEcx35bXdPqmKaEbyRSee3QYWfWAvYSc2y5jaF2sNSqlS2dSWFWjpJrAM4FTYifEQwgvWnFx6FrtzaL51O/OnPM3dvhV3Q+Pz8baCaB+fakVdpdN5QQW/FmXWC2rNOElOpwy7bRvC1BHC9qQsa2XqPo/A4CLUMPTVOxyYaF57/cBym6NjzpfQv3h8ctY0PAoia07l1XMgr284Py38yza0IvyhyDtfafAfhnL+r6G9nIRr4/5IVNQs8i1lpobSFMOFvTPi1soBWtAT2VWMCPANKOrPd+dBiS/liet0WLVQjbYQ4XYEiX4UdhG5bHYR0u4a4TRTEMYyV1TVhInve8VtABxNaDmutW6HVuZK31WrD6WQBpd86TMCG/ckIuAdIAYKDN+jF1ffg4gLRrw7rnss7TF+5b0eoCzEdKuYKf0L4OkAbI87QISFNrrVnEZay1aBp6rm3brOA21toV3E7ick3oMkDanXs5IE1X8dohNLDiml9t42XyWkxCQggoIWCs9S9ht697SY0QHZAsV/fLwGwTS277T5vnLXSduvZqrRHHiy7a6ezMA7zrZNkrtbx9mTqw0A5xOSDtftd5wsJ7h4A0QKB0CEjTdcyFgLQbC/dBVs8ASLtrhe7mFbMmmIQuAqTdceGksDyJSSkXAGkAiOPUX8dNQjQxcxtVd726oclVt/UK1aFt29V2Q14ISAM83GsWhY8DSNO5yl2V7rEGkF7+hi+TTezYRjaykVcqr40mlMQJg6OLJDJjA5MKnWkmTHduaLrRNjLd3H5/3KfI/R+227vtDVAW9dLgWcjIrYDc/mBBc6BmFEVeewrBXCfGmLXA5bJIKVcJfCBAevncBU0oAKQBAoxDQJquYy4EpAHSCBzLuL4AkHbHyyU+0UUa3UWAtDs3vLfbtk4TComZISANYME9r63TvJUHpJ1Z2ugGTUPP1xi9AEgv98Gds85kXJaPA0gv98/3cxmUXgNIa/0pNMciFWF39wrquvLen/BhdGq08VR+9xuqfqFnzSyZSi/T87Y8IT2t522tSYTOewKIFZ6M1jogu7nHaeBJf7pT1d01l/Ehd71wP0CTgjGLJlGI74RymTkWYkEAfUQhFgSsEhTXTQBl2WFB3agsirV2AQty254FCwrPBfBMBMUQC3L7QiwIAKwRK8+gaSq0zA1anuyAiwmKT/TCisuxICfr2OEhFuSOXyQoLk5Cxpi1i9yTZGOObWQjG3ml8lpoQkpF2B7tQusWdeM0oYZ/O+2ormtoDupb0I4C0432WRh0phmAl+p5C003uvaTPW/dyiuxzmzwm4KVKdRM3LYQ1HXixgvQUJGLJ1vVCJb/pv8bb8KF/JyOJUs/Mli114VoaKsXAGn6XQSkl9sfAslRAC4vA9ICF6z0wTnL7b6IJX0ZIO1+w+ssA7zGmEsBaerrIiANAHVTLrCkl+PtLmJJL2tCyyzpdd7KZQ1wnadzYRwuYEkvj5k2dqMJbWQjG/l0yWuhCRlrUBQlpJSIOTYqTXIApLU4fKhpaz/L1nXFv/UCfkS/AcAdYEgvzf0f4Ed0nSe7/91Kr6LIa1cey4HtiB6BrFuZPd4iBaRknKF1v43XDmWUwHAf2hCH4uv4FBLWrF9lO9WM2h9HUKo7zmua2mE9egGQdseEgDQdh+Aaq6CwxSIgTeMjFgBpuodcafeyXAZIu/8vYyfLmlAISAOLEfMXAdJ07iIgDdB7HrKkLwOkw3ZdJKFmGvZ9edtFLOkLAWmAQeklTUibS7WqZXktJiFYC6NrGA3o1s0AHT/HPegs7aPfc6AgdbRu6gXTDaCJyZlwofn2+nneWG1PBgAAqYSfADsgUEHAmTDS9zuccDtVmSeWtkUcL3JMtG7R1DQWCQQkA7cIJ2sHTAfv1Tqw0puCyvFhIt8vIaSf7NxAJmkMy5OeEjG3VCMEpN21w/sse3Cq8sncoI6gGK9wjC669nLfwvsBi4C0+708Yn7ReUBt6Pa7fSEgDRA3aN1k9yIj5p08TcQ8sI6guNjGpmkunRiXZWOObWQjG3ml8npoQuj4J17V418LwGhe4YWEWOLoxFG6YLoBpNY27SLA/TLd/3LJ7X+R+9+ZMP46wvjMe1EUBjd2q1/E+41moFgb8CZE3nSIvBu1rjVfL4JtCgBAOZ8i4QBYlwokDDcwnGQLIgDXVbequ6RV0qlMogOeLTrgvmGNoalbSMv5dFzWMmjUmjlPYtW0DNN2dKEanSYkln5DWU7b4cbuIkDa7V+WdcziZZb0cjCvlHI1WNW0HSDNlopSXV9rH6pRr9W4LgKkXRuX+2Bph9+/DEyHfX8WQNrf4wks6aZp1mqZT5KNJrSRjWzklcproQk5VnC4yqxbwazVsC6NKJvlupUL+BFANm+W9gFgAUN6We7/ED8CLnb/O1D4bDqh9tQt+j1qd5IwS1pIn5VPKeVXQrdfSQUY58KF/zWt83877KdbAefnZzgfj/01ASDNcq+xRYq1FhXBeiDU9d/4jpmGsZq2hbFO45KB1gS+t/D4mBOBTtvT3MZYCf88QhKeczhfxJIOAelwjC+Sp07bEakV7WGZJb0ubUeSpAvX1mvSdkghFwBpYJElHQLzTp4lbYeT8Lh1BMVnSdtB257MkiY8Mn6qtjl5LSYhYBXF9x6RpYlpdZIyC6YbQOZb6/g4gfn2sjxvy8zsizxvVelCMDrjYl7Qvedz+u3nGaIePSaNFjYYFwA0Keslr47pXnbFE4puFAybaCKJMJ+cAAAmp5y/OOthb2/gxwoABv0tWDfppT0eWwv3XoYf5vR85rflOY1vktGEmvdizw8yzvOm2w6st6sLDpk11PbiGQBpNw4XAdJhu0NZxzwWUq5MQqug9CLgvBgx3yWyDwFpd78QkHbtDs/9OBHzALOk1+y/jCW96o0LI+b9ioIQmF7O67SOg3SZbMyxjWxkI69UXgtNyGlBF4GDF3E03O/yqkcrKoN6gfn2stz/oekGrHf/SymRpqwxsPqepjlq50aPHOu6M2UkpOfyWMGgrzWeg+NZzdp6roqPY0uAJlitE3bhN4/eBwD84e/8G9z6oR8GAPR2twEAg4Or2N2lii25MxPTHqzIEYoxZoHd68DwnDW4OEk8AFrz2FptILGqZbhnGAXgsjs3jmNYVvuF6UzeZW1FSrnCMn4mlnRwPbWseS6xpENAmtrYgdIdbUEsANLuOi5tRxuwpNeNhW/306Tt4EFZF8v3fGk7Om7QRYC0u8fGRb+RjWzkUyWvhSYEwAPTT7LlgVWAF8Da1WpdvaSX5f4P8SNqw6r7P897PrOeZlbzyfSsSxPCWoSIo/U2djAmrXOF+zivGNJjQh0vOXIMbZViMNgDANx45wsAgNOjIxx9l9KA2+/QGcPhFh7tHgAA9t+6AwDYvvkG+ttXAQBpmvoxXsDw+I4lYznWWu9uHwyG1GetUc8IR2pZ+zO2047CFbzhLJFSCI9M+Ih/KX2cmGNjh4ngQszjqdN2BBH4y/F9yyzp1bQdHSh9edqOitvYsaTXpR55lrQdTi4DpJdd84sOoKdnSYeAtOvDs2JCr80kBNAgLb8oy4OzTr0Oz3e/616el+V5c2B2CHAve96asvQfT8QPezgcInaeMEnHh0Dn4uTa9bvb70cC2pkJzmMUKL1p0kPrsvqNaJK5+aNfwNQQSP3wu+8BAA5PT4C7DwEAW/cPAQB7t76J3X0q4Hfrjc9Tu6+8BcGTtTHW3zMEK5dNAiUltGPbSgeodyEYEgJ1VfOxrgySCTDR4FnyNaM1psw60yoMiag4Tew6lnT4Hj1b2o4OkKamrk/bEQLSy+d+3LQdy30BnjdtRwhIu99u7MNn7PqwbrJ/kmzMsY1sZCOvVF4bTWidZgOsuu6Xj19XquZZzLcX4f4PTTeAzAn394xNkLqu0GNXtgMrSZXlc9lEE0t98ExgblfbtGtWXuOpAEZ33JqQgZu6rH09csvv3nobn+PLnI+pjffvfg8tmxSTYypJfO/h+xhl1O8HV/8UAPC5H/5p3PwzP059GIxgvRkS+345d7vn1egWEefL9i76MDGHFD7WzQ2+0RZCuSyTxv8u1GrH4nMNx67TQjpW78L+pWBMFRQjvIglfRkgTeMOn/SuY0lXC4C0+72MJX1Z2g533yel7Xi24oahGbbYrjBth1yjPT6tbDShjWxkI69UPrYmJIS4DeD/AHAN5CT+krX2l4UQuwD+IYC3AHwA4D+y1p5eci2/6qxzwS8fG/6G9ueTsKOX6f4P8SMAyNIYfdY4nMY0mZ77VKVOE5rPS0ScL9ozZ6XwmkIcx94d7yo6LKaEdauR8mS+sBxQuIo6DCNhrcWgjytv/BkAwM/8HLXxD778m3j3GwRWn9VTAMCotw3VUF+qQ7r2t778b/DwT78JANh5503s3iasaPuArmeSISrhsBcGPeMYggFgaagtTVl2zzfIPBBqNR3jnOkIQiBSi+9EqNVepEWHaW+DAVy4X4gtud8QeH3qtB2mw+Y6lvRqccNlmsqzpu3ourGo9S+fF4LS676Zpy1uaIxdAKSBRU3xaeV5zLEWwH9jrf2qEGII4PeFEL8O4G8A+A1r7S8JIX4RwC8C+FtPc8GL+BvrBmqdrDO9wmu8LM9baLoBi563ft+FZSSoKseYpjPKco7p7JyvTXvSNPUeiLqad1VW3bsB6QNmXfCrUnFXJijgy6yj6ytOExLJHozzYO2Q9+sn/uzPoppQex4//IiuExsU/PFUZ3Tt7VEG/YhCT2T1bcQz+tAyS9er6nNYF4YCx/OJfMCtA+OFUh6sN6bLSxOOt8+95HlJzRrQdzWznwUQeY5OMMCBLAerhlwld00CY7ldGojjLntm19ZFFvXTpO1w5z5X2o4LWNIfP22HwSIgzVv5/Lpe7cOzgtLAc5hj1toH1tqv8t8TAN8EcBPALwD4FT7sVwD81Y97j41sZCPf//KJANNCiLcA/DiA3wFw1Vr7AKCJSghxcNn51lo/qy6vRstA1zqT6Wnd9i/L/b/axs79Xxb0m6YZVM8xj+l6vV4PO7u7fA6tNrPZzOdVFiLyZtg6l6g3sZLYr9xts9rGBU0PbgXLIFhzUT1q4/YthZ/6t/8iAOD3fuNfAgDuHR3CMjAdcTqQmbAwzJe5f3eMsqL7TE4odciVN9/G7q3bAICql/A9Bj7Wy6l1sjVIecVtTOSjht14hxqOz1+ttdcEvZkUmp78G+cJpKNEKOVB7y6w1noO15PirgBAtw487iqPuDhAg7YLbHPmzULajo4lvfyuL7OkP07aDvf7cVjSq2k7umDVi1jSywD/s5piwCcwCQkhBgD+MYD/ylp7/gx26xcBfBEAbt26hfPzc6RpumAfu9/wYS0/OGB10rhsQgna8EI8b8v3Xud5K8sCWZbxtjCnj7u2w5N6ATZi4LiH6/oXqslOLvK8+Ba71EFaeHMuzQnzMY3AtdvvAAD+3F+g+/zmr/9LnJ+dc1/pPtNqhkLRtbNWo9HHAIBTnjSOxie4+fARtW1E/br+5tsYXrlFbePwldIAmlumINDW5KXzyd9F7ENirDeturEN++35K/xdmcZ6vb81LWLGcJx5q5sGwmF8C+l5Vzk3Dnszxvp7RjwWrS07wqkgbK1tutxLbdsRFJff9WU86HmxoOVtn1TEvHsfw4j5he/yCd/cOnku75ggH+w/BvAPrLX/F29+JIS4zvuvA3i87lxr7ZestT9lrf2pvb2952nGRjaykU+xPI93TAD4+wC+aa39H4Nd/xTAXwfwS/z7Ty67ljEGZVl6mj/Qoe1pmnrPQ6gJherfk1TCZ/GYfVKet+XrSCkX8hYBi6EFTtYCqsYgdoBzpBBHi2ki2rZde511zNsoAH09cO2DYw0SHjbd8jlaoNyiYNaDz/4AAOAXekP83pf/XwDA3Q8+pOumCe5XR3TvsoXlC7WG+jM7O0TDGoC6T204u/8I73yBAmb7O2SxV0Yi71NYx7DfQzMhlvZ0TL+xkEizEY1tnxauMgJ6rHFIS/etm8Bj6FjJOhgTITCfk7cvy3u8v1vh3TjVTeP1oNhpTKYLRraQXVkf1hjapvWljPLcMbQTVNWcT6LjwvCOZQAeeDFpO56kCeEp0na4Nrp3+CKzD8+mCD2XOfazAP4zAH8shPgD3vZ3QJPPPxJC/E0AHwH4D5/jHhvZyEa+z+VjT0LW2i9j2WDu5C89y7WEEOyK1n627lJodNqBlNJrRS54Mgz6W6cdXYYhvSz3f6jNARSz5NjTvtZ8cHwYJJllXa7lZXBdqdZjGCEmEgK37twnlW8GLIQDiFnbamSK1jauAwCA0Y2r+Il/66cBACkH2X7w0XsYJaRRaFQYz6lfvTG1tScjPBo/oL6yhptNcxw/pri0jAH6tLeFg4M3AADXblzDBx8SI7uYUhZIU1bYv0Ja02BAKUau3rmBkwd0vywjLSpPBpAR4W3jOWFR2/vX0cx5TIzxGuDcPQMpIWI6x7KWopRCJJlZXrt8KRbW5f9WCsLTCxy/K4HLZhl7IFzgaHpG5zhcznSlobtXSkK4XC/o4rZE8JktANJ88vK7uezMefq0He4e69N2AKss6XWueWGeTRV6LcI23Me1zvwJJyattTfZLjLdAPrgn+Rle9Get3XnWK+Gd+S20KRy/Vj2vF2kincmY+RxQFeLPknkynFhW9q2XdufZc9GKgUEm2aGSZatFRheuwMAeOPz9DI+PjtEcZc+MmMsNPdxOqf9aRJ5DpIjXo7Hx9D8kfmk/gb48Bvv07ZhigrkXcscb8dEOHlME9Kw/z0AwP2H30HBnikBXphkCpdPXwzovntv3MHuPk1cJ/cfQbEZlQ2Jt6WkwJBNzyijSbGGhGHzb842VhJJ1DMmbg52IDQf64iFUD6yvseP7nwyxdERmZQ7Iwr+TdMs8IrR86+q0nOLIAUiHke/wAWpdUPwd13A6kVmGJ16UcR84BUDsK6u2DJBcWWRD50eTymbsI2NbGQjr1ReC03IAdMh5yXkvjhzBVg1M7TWF5puABbMt5fl/l+nHi+76MNtKu7MsXD/8vWW23HRcdZaZFnPjw9AAbPeRW/sQl7n5Xv7bIGmhWoX22OkBFhT2H/jMwCAn9QNvt7+NgDgg/e+AyNJyxCsbZyUNc7Pya0/TDmoNQLaiFdopgvNxjOgoeO29AiKrCNUmkDtXhJBV6StVDW1+7SaYTylc4SlZ91P+thKmK3OvKpvffVPcGWPOFixbdFjrVkOWHvKY+zdJC7T1u51AMBkXuPtm5+j/Rkzp4sZplPShJS8jTm3LeZUJtp2mTXrk4rHm3IzUXtIg4+N8qB2lwS/M8GiWHn6QFmQRti2bfduOm0enfj36Rk0ITxD2g5gsbjh2mDVZwSlgY0mtJGNbOQVy2uhCZHYBddxmCwp1I6WNSVgET9yv+7vyzCkF+H+X6c9rTvfgbROK1kIvJSdVmPNqv0f5jZ2fzugu21bDAaDhXEigp2Lb1Ndfmd+A+qm7rAHV55ZdWV7WhcHZyWsowwMCE/Ze+tt/IhwTGeN975HeM2koHgyFSkgov3TKWkHUaSgE9o2Az0b1UoUE8J8kACpZhCbgfmy1pQXA0CSMnheGYxPCI8aDUj7m+kWXE8QTcXjpTUOawLHM2VxxGOuWTPrpSmOHxJu47ChvN/Htx/e5XGmcTw6+gjDHdpfX3mAq29RkC5Y05k3BQoetKxHeFKabUFyeaTIxZXFGtZwI3ns0jRG0mP1Twgf9xcxZtTo1idc80Uw18SBhRrTk5wtdJv1gPTyuQ7Ir+tFpveyo+RZQWngNZqErDVLZof7CDvgNoz+DVH55bCFi8y3V+l5W+byhJOro+dDwee0CV+odUBfeG/XtrDe0zr6vAv5sNb6umWGI74jJeGSpxrm2zTGwpV3dVeTRvl0q4ZfVpltYfcWgdU//ecl9L/+MgDg/bv3AADj2Tn6Q5ogCr5fcd5CVnTtWe2eyxl2RyPuS9rxfbitsm3Ro8ugaukDbtoGGZcjqsqGz9WY8Cw0mZAps9XfRcOVZUuroZ1VU7K3cl7i6CGZdVlG5ZCEEsj6i+l9oQ3su9SvvdEjnJ2SaaYlM8a3JByt/dabNEHZ6gBT/tRiZqPrCtBugud2i6SEYj5RFsedUeR4R4O+P0miW6SWIQpjjM8YuY7hH27vWNKruYOehiUdAtLAxe7yJ8nGHNvIRjbySuU10YRWAdn1wGy3LQRRl/PcrjPbXqb7f53ptZwSxFgDbRYBQwHhu+i1myhaAPuW3frz+dzzTXo9V0Jo2++fTCa+fy7mKU2V14BcLiMpI78SuoT4piy7NlrHWbGIOf1H65boKIL1Qa/X8IM/QcnzS8Ms6SMFy9wZ2+cUIsJAGDYV+XoqzpDzG9nUtefrWMUgso5Rsibg8vIIIdFyLifTcpHIpvArdxbTmFgAs4ruPZuXSLgQpOzv8rXn6DGg3k5Je6pQI2YT1zjPeax8fu7H5xPcPb1P7XCVbAcZRjuk7QgOVtb2u0iHxGG6fudtaoOWmLkiCtxGZRPIlq5TpxliLlzpUpBE0iLhc1w2Sa3bBY2bxqTTsp1GBGDBRPPvqHIalQbWANPr4JFPgiUdykYT2shGNvJK5TXRhDpZ5/5epxVdhB8BpCUslzR5me7/JwHcTpRUHf4T9H3ZlQ9rfYa9ddcJNaE4dszqUGNq/DbHvN3a2kLMhMbTU8I/ZrO5PydJVuOOXAIyo2towdd0O43w5alFP8PVt68BAH60II3oj7/6DTw8ovuMhqQltDm8djQ/Zo1nPkOvxwzlgQTj1bim9gEAJaY4a0lLKXTt2zorz7kd9JPFKeZT0gCHfdZKKuMLTxbjc1Sc/1qCjmvkPQz5eQ403S9KEkR5x3AHKAJfu5QhdYPzB5QxwDDhstcbYDqhtp3c/30AQJ4l2NklrEtykrjR3i5sQiB0vkPamDEVKo6Di/dvoI3onN5gi9sq/XNoA3e867iF01rhJdTMnYRJ+DSD41J0bn0bfE/ub/c9fVIs6VBeu0lonVwUCgEsqofhtmWI7GV63lz2RGfCaa1XzE1r7RqzTq4gewLdhFJVlb9XCEY7Gsi6ydO9kUJIbG3TB5nmmc/wF7bBVX+11uW8af013WSdpimMKfg+bqKMfA211iaIepRoTVc/AAAgAElEQVSZ8fo1ut72zwzw3fcpM+N7d8nbhDTCtKj4OProq9MUU82TR95DL3Nt44q3SQ3B/XGpOJq6CzLlOQ1nRQWjORh1zhyjOEPBpmlPZpAxjUVREhC8v38AR1vSFd23OC+wvUfP0Fjqc28wwJQZ02mSo2UT0Jlj86aGYl7PvJ3zuY0P5i3ntC+REZKMeU1b1JZGlhheoQn82p1z5Jzhsixofy/f9lV7Hcuc0v+2/Dw4i6YRABZN/RURzrvqRs8E7yH1qbUCQpqVUxdClJ4DkHayMcc2spGNvFJ5LTQhCwFjJa9ybuV+ynPX8HKexXx7Ee5/x6idz+f+es50c2ZbHMcr5VIWXf202qi4M9ta3XqzoMe+6p2dbV9OyO0zxvj7OK2sbTttbD6f+/0WLg+0geUx8lkZgzFxwbFlWUCBNSbWNoTpVkStBVqnhXHwZxLHeOfaVe4X7Xt4NsaEAWDFyf13DwYYxBzLlWjEXDyyqIkHNC7GkOyOl6x5pa32qLEzEx+dn2DIFWa3GRAWWqOs6X6I+8gVa4I1aTrzwxaG72OYO5MkETSbbb18yOPQIlFkJp3cmyAZMODOmTnSQe4LTzqqQ5INcTolgPvBIwKyFTT2timOTDxi5jQSDB+Rpnv48BS96xSse+UtArP3996CZC3MvSt5nsLHfDmwHbl/dq6yMdBp+MYYRPGis8fazlyPOE5QSOUZ3u69D9nXWmvvzXdZKaUQUOLZdJvXYhISIDLY+pAI61XwZ5mY1v39MjxvYYJ29+FKKRdsanc9d56boLIs88fNCs4qqFufgVEp5TMF5nnmr+d66CYmY4yfAN1kk+f9hbF1L1Puap9FV3ByQvnn6oBv4spJu/T9sYwA7bADd2fto7+VAITkaqwxfWSz6gy1mzwTxmIig5onj8Z5wZoprGEPHiIfhCoFe956u4CksTo+JmLhKI9hwQGVivr/9tUeZjVPoPyV9LII+9tEMjwuNAx7hRKO/q+bMeKtxWq7ddVizDwjObN+vBOO0O8Pt3FyxhVq9+g6tqwx5sDdRNCEejZpkDK50vVlNExQML7lwk4UYsy4Aou5ew8jJn2KMT2X7J0ZbEp9iEeEI80L4b+LhMNAIrW4sK1glEoE8IAzp2SQMbIrknDOGJZ7X0KMSWsNs1QnLU1TxMmzTSsbc2wjG9nIK5XXQxOSEnGWw2rtPT3LMyzgVD43cwea0jNqSC/S8xaqv+F9lwFua21g4pDKS54uXoVsV6rHrWTb29se7Hbqb1WW/trSr+6ZDwnxYRtYBPCXPRxCwmtc7qhIdPXgLZe5sUKj9XW+6LjYtmgb0tyaeobEpgvnSBGjmHNdeWZB3xxuwwwd25ZNq14PVU3g8XQy9eaedDygSnaaAtcqm5Q1wDwjzczruqmRc5BtNSNt41wpzDkBf9NYcE5/RDmZN/0RMC+5j3w9EWcwIM3LmR11XaMt+T5tjYq5Ti1H4e7sHqAVpD3Up/RcbTVHzGlGbMzhK/MKDwsy/4QLHUICHjIMkhzFGY3Fh3/4LvX1o2Pk7F2MMvodXb+N7IBSlPR2CdROstWKt+HfKpLeqeD4VFJ0wLbTjiwEdnY4/cnJIV9FeKjA2k4X9taAEB6kf1rZaEIb2chGXqm8FpoQIGBlDAgFxXOr+7VGw/pZW3c1yNcGjHZa0vPiR8DHc/9TCRqa2z34a7tsdGGmw2UWdQj6Cb8+dLiUS4cBdAnMennPYzOeKpABia+N7vCb9dLhBN22zJXyqRpIj4UxrlAVXgt12oSVJZTg3NltiXLC4CljR0maI044wHPG/B4V4SZX3pgzhjKbz6BNN7b1jOkInKLDAMj6DJq2pOkcnc+gOE904ljN0L4Pp1xMErHCcIfAaj07h2YcyTD9WSbWx3BZ1saHvSEq1noafgdHwz5iDqw9a2rsDJlxzeN0dDJGxelP5szqTlUEyZwgEdG+oi2hQGB3W3CAqmxQsiZYDyxKxsdYQcN5cR8xc4JGfRrP0/uPkXO2yf033wQA7L7xBuKDGwAApdI1cYTWB+SGr7zDhDwtI4489yzl8SzLYim74+L7VesWhikKTyuvzSREVSpXA+wgFQSjoxGMHzVfgtmsgmNAZ64smm8vzvPmjmua1j9Y51FYLrfjti3nNwqj6J3JZ60Al51CUzU+eFR68qBBxC+Km6y2hluXEzeCtK4AeUJ8InzODLg1HHqT8fSYEtnX0yma6pz7x89CahjDk5Bu0Ra0f3ZCk1E9q2FaxyNiU6euyAYEIFy4hGy6CPR+HzM2PcGT6+TRMa4xd8ZlFlClRhSRKVi2bjK3APN6hKAJrDUSR+dEmDSoETPPpmIHwPGsQZb3+dr8PNog5S1PWrOzGQau30WFksFlwelfRW4RsYdvkFH763mN01P2BCbMu4kNVOO8YiRVM4fKOrLqtHL12Oje/Z0MVpPDYcyevNPTY+yyN1YzGJ/FCQbsFa2MQS93OZjYlBWt/45cWfJeL/Mln1xlYGMNTk5O+BEwQC87IMTojlvU8ntirUX1tB8Yy8Yc28hGNvJK5fXQhAQgIhBAydOsYK0ozKVjbcAoZl+1gl0w3QDAauMB7tB8exnu/xAo19qxlqO1NbqXeUIL5lgQ8hHmk/ZaE4ctFMUMsnYlgUizGp+NvTnm3P8qUgs2WUfRd/+XGLCKX7B737YtWl7pXd7k6WSK+ojc0pJ5NzYCwC7oncEeLAdu7uS0yh4XZzhhs2jGWo1GH/MZ3WfG5thpOQGGrOEiwaRkzYbLBdlBhI+mtDJXHBqhrUbCeTkU85K0AcbMlLaOTwMFxdkRe2mGhtnaonVj20PbuEBYGpPeMINm1rOjPOxv7SFi/g9mDcwWazvMiB4aIGet6PzkFACwNdjFjEsMxSkXtcxznIzJ9IokmTqRVr5cUDOdI2VHQSOorY/GM/R6zoxijUrGmHGIyuEjypdkE4njMYWTDHb3cIPTrDiTMOn36FtCV3gTSQshHReOxrFqCs9Bc+9qHCv/fpP1smroRxtgeiMb2cinSV4fTUiIBW3EpyVQwmMswnSa0kX4EQAIaQk/op3084Ld/yE+tFz+x5iOzBd2el3Su2XXeUgsNMb4mCHH5G3r1uc0dmB22VhUDZMVGQdIggRtC8G8Ma9a1nrg25WqUSryGfWs4kRmegLFq6OelNwui4qBq5k8B2au4CBtOy3mmPI5Ja+oRXGEknGEScUUhaaGGVMby0kFsDvf5aU2IsExu9y14KKFskLKJMW6Zi2rqCEbJimyS1uhgOBYtHTYx8khYSrtKWswBwMIxkRqHrPDx0fYHtH5WU4aZd1WaFkryvo5Uk7W1oA1q6rBnLGpiikGen6Gfp9d/RH1+fHpPUSsmRhGnhMTIeW0HjICWk7M1jATWrQaJVMBZqzJpb0BRiO69nhC2k/1YQl87wMAwI1r17EjhD8WALIbN1FzeaOaAXdRpujxtY3mnOfGIk2cc8U5XprOoghe6bBE1dOUGArltZiEBBbBXWAZAOY/ZDBxuEnIPsF0cxcHXrjn7bI0mqvHL2eSBKSVvg/rqmU2TeOzI8bMMs7yHILzzkjVZVa0pl44t6iqhWBU5UxA5iPJoPk5mwF1WQGWrpOy96unLE6Z89Nwsvksl5Bc6TSOLDjHPg4PyUyYlwUMM7zLWRf068I1aled1Gj0sj63p8XDySm3kbxIe/ku9thUmIzpI6xQoGCOkoypT8P+AGenlCb2/PCY+xyjx+Mzr8+xzaBxu03t6kUxFIO0s5zGeDCIkbE5O+HJcz4tkfMCkG31MWOTu5m7PrTe8xR7r5RGyQHDGbOaE7mNrS3qq5mzd2wiULCJ2+oasWMmVxzyIxPYCT9Dw+0vWhyV5DRInaOj1eg7U/ij9/FHUxrHnX0KFL6pfxi9629wH8hjmMTS84TcIlqXrSdIRXCLlYLlgGKrrAez1+Uyelp5bnNMCKGEEF8TQvzf/P87QojfEUJ8RwjxD4VzT2xkIxvZyBr5JDSh/xLANwFs8f//BwD/k7X2V4UQ/wuAvwngf37SBYQQiON4gW9zefwXVvYLnyWOTTfgUvPtk3D/k166HlSm65gFc81db1l7UpA+6b1vqwiUPmNg2F3rtB8qkNddk+4LqGjx0VprA7e/ReP6yLikrhu0bDIdc1153WjUczLRLCetTwwAZiuPz1j9Pz1DnJAbWAkNcIBr2dCqXuoZTid0zaTl41TuV+5R5rg6Co8d6K0EUk4pMTnkCqyqxu2rNwEAvSGde/fhKSbjcz6fE90XBSKOX+pzPJ2wCVKO+ZpPJ2gL5gQp6nNbK1gGqaOUzR/ZoCnZ/JnSQOV5jpNj6rcdbUOkvMaSMobalDjYJRpBxeZmr9fHyRlpI6x4Qpoeiin/zYQrrWqAeUkiidCwdllb0h5rYZExnQEu7UoGVNzugjWwupfhnHNfZ4nCwxmB+dljikV7dHQfb3zuhwAA+3coD7Y8uAPtQHMu+KgiAa1d3Bm79BMJ4wohaO01dyFdYHbEQbVPL8+lCQkhbgH4DwD8Pf6/APAXAfwaH/IrAP7q89xjIxvZyPe3PK8m9HcB/HcAUz+BPQBja918j7sAbq47UQjxRQBfBIDbt99AbAWsVDCOhLemUsVFhQdXWc3w0+sChvSC3P/GCBhHcDPG5wTWAd60Li6tY7JyNHmoBbkyQOiYrEJKwLoyQXRY09RdrBOvhEraIHd0F0Ed1rx3fXfjrG2LqiLNpdEuKdcE5pCSkJ3dpRQUk8fHsBXXbGeQvJhbwGcESBFzug7NhMEcKfI+4RFjyalTZhrHTIRTTGCUBtjdpeOmTYGWY6uGPXq9mtPCg9X3Hr0HACizFlVO4zfiTIRJYlFq0gRESlrEdHIEa2i/iYHBiBR3q894zIY4PiHNY3zK26zBNrOxU8kZIWcFUgapzXwME9H+I1ZrkszguHDFGKldZ8eFL2TYTJmWIZSP5J+cs/teKeQOgzoXyFzcmiY1K92PMGvoWCOY/NgobPUoW0HL7+DjwzF6TLwsW0EFKwFY/ii+99EjX3pp7x493xtv38HwNrnyt0bEwE7zEax/91xMo4V2CdWshWXqhuDnoiDRRC8JmBZC/DyAx9ba3xdC/JzbvObQtYittfZLAL4EAD/5kz9lE6VgjO0+bH6ARghY/qCMCD1Oq7W6gmuH7eTf1f3P63nzbdWtrxElA9Or5ZAAY01X50u4gNIAfA4nGWdaORNM0MMGACWE74hdMB3dBEnntEG/1yXjhzWAcUnYubyPLqGZe6TZy1Q8foTxux8CAKrH9CFM5hq1oY8sYebw/v6Bfx7FfIrJnI49P6SgxzSSOGHPTePGpgZaxV6xiJOxtxJTBpy3tneR9OkDjwx9jDpucO8xmWvjmj7Gu+ND9Ee0zglmDPfOS1w74BrybEZuRT2IggHn3S1MakqPobw5oSF50pQMNudxCskLScGTB5RB6mrVmwZ1yZPPFqdgFYALqBWctqMRDVpXOolBeGsldnd4Yra0rZjVOJtyoG9/Bzl7BTV/4EXTIGaP2hYD+PN66vMkJQltywZ9xBzgqiKDmNthufZZaQQeHJJ5eMjZJj98eBe33yBz7eCAKtG+8cYbSNlEm7GnTsgUfQ6UhVJo+B1vXdxPXYOtyKeW59GEfhbAXxFC/PsAMhAm9HcBbAshItaGbgG4/xz32MhGNvJ9Lh97ErLW/m0AfxsAWBP6b621/6kQ4v8E8NcA/CqAvw7gn1x2LSEApQTFpdhFmIrAamcSWRinCbiyNEotmG7unGWz7YW4/3nylzKCUAyuio6HpFk1MbX25mHHJrUeZHbmFOCVIsCr0AGAbTtV0wPmgeblsxuu6esC8xoWLSPSjTPLqhkiZiaX5wQE3/+Tb6B5QCumKei4WgJXr9FKeMoM3aPpFCUzi5NMwrLqXnP9nkgqKGZeD5gHM4PBkN3DFaug4/Mxeo4KILeRjUgTOGE3e2laWHYkpJzp8KBokMxJU9oZkJaws7WFWeHMMc7PnMRI2fwpx4WvMrtzg/pyfFxAc37rUc4ArQVKNgkz5tWg18OYQfYbN3dwekp/jyJKeVFWFVLOWjg549g5XaEXURtHHIxbJNLHnVnF72gsYJmCMNrOEbtnw5SAutaIOXXILGbeVqS6tB0cHCuMgeEsk7I6Q8T8KDTUh6JoUTDlQLmA4POHODt8BADIk28DAN7bv4qWNbfRNgcJxwn2udqsiDPku+zi32JTVwlMC6YrPKW8CMb03wLwXwsh3gVhRH//BdxjIxvZyPeJfCJkRWvtbwH4Lf77PQA/86zXENJ4rSMUik9x9wm1HacdmQX8CACskr5YXagdvUj3vwxIWw7EyxjAS7K2Y2EH1Qmkcm3zeUx9GlXjGNbCdiC1MR247tonOtBcBrl9n6QJNtaiZq1HMztYlVMUJ6RxPP6AQN/xw0PEjIXscjpRixqHjwg7aLlyRJRE2B4SHiFSYMxR3VPWNsqmxZDd5xGnZ80ii9q5xBXHuTU5OEkAzh+fQqSkmRhmI59XUxiOS+PU0bi9ewX1OZd3nhPQnVy9jmnGebIjatfjkwl2t+mkOI8QMc3AcQzLWiLOGYPhsWmbzGumLu6sMrUvDT2dTTFi7EVWzvdO+aMBYDjg1LmFhWVtpWIQPrYxLDOTwSWkZVQjGuZ87zFqfi8aHse6qJCx1lxvU/9GwxHAydxOmMpwcGUfLeNEPZFgwKlHTlhDOTudwbBG1jLxtIoqPGY2d5ZSX04mJXaY1Dlhkmna6+HoIWnHqZBQ6rs0fk6zlgn0s3EVXw/GtAV5aaSwwVbh/12cFJx54SaF7sPrwOrA+xOYby/S8+Yda1Z6c87VbJJBtkUHZgtYxM6jFrS/C6jtkpI78JQy2XF7HcXZ6qBBWBFfv4z+Qz91CYceNhzoePboAY4+/AAAMGO2cdRy/XMAUw6iHBenkC5Y05WqaRqAOUbzWenV66tb5LXRyiLnse8zeFqUDQ7ZXEmY07O1O0DKk8Z8foKdffpQ7j4ggPszd97E+DFNNFtbxDc6G88genT+gFN/xHmEq32699GEq5dCQXAF1kiVaCrHZeIUJCrzpXMiybXta+Nzetc8XlGqkfK7l8UpMi75M+UwGZmnyHhCjtmhkpxLHG/RNR/eJWD9rcEBwJ6lhk0emQoofq71xPgcTc4SHPVyKAbXNbPV5yelZ2GPegzGn5wg7dFJ52mMc55UXaXbvL+NseM18WSVyyFM5QJ8OfdTWQH8bBKe/OX0DH0XFKwkZjNaKPrM/paZgkw3OaY3spGNfIrk9dCErEXVUC5ll8rAaUVShLFaoqsOcIHpRtdDYMJ15tvLdP8vtNGKAHDuAlO7Ohld3I27ltOIpJQdV2mNtmZtBC0cwO0qcK6ysbXW3vUu6jnOHt0DALz7R39EB8xLFKwBOWC51+tjzCvdjEvNzJsCLuZ1xsGksZQ42KfVs98foWbTRDFDuRAakQsOdVVetweQHN92wtpYUc3QTwjo3El2cJWB5qtvvwkAuHd4iFlOWsMRl9CB7aEp6e9r26QR7Pb7SJhbVFcELDepwcixyKsHiHj9PZtQW8+rc6iE/h5yxVMrNARrAsWUxu7Otes4eUTajC6B+1yN4809PicCGkV9HM9p7NI4xhsJaSntmxyXdz7D6ZhBf1eyyCjEnL4kVRl0wWYPE5ALayFd3fq2c3p4Sgkf1+snUBzgalqDkl++mKvR6rJCn7V0w+ko+4MBYveS8jdWFTMkiXNm0G8cR9jZJ9O8P+zhB67Q3wlTB3b3riIbkVb03//vjrP8ZHktJiGjNWbTMyRJ6gPiHPGOJibHsQGk7CanTkTw78Xm24v0vK014YKGLE8KEsL3xU1CFvAvgD/OWAi1eD8AC5H1ruemGwFvCjpWY9u2aF2lzuoM3/r67wEAju6Sh6uYVFCM0eRXXF6iAjPGfVxum3mlkXKZ6JxXDNMYlIwdRXGLpnLBrC6XT4yMg1U5CgBlWeP6Hk04Tr0/fCgwPacJZbS9D8lR3cM+hzWIPUxBE1Y9JROtPlcwM/rg7tz+LADg9t4VtOz1eZ/LT0fDCJrDGE11B1POSzThsJThqI/pjDxdEfOTVC/F2dQFx9K5Dx8eIuaQiTTLsOVS+Fb02zQVau3MH85GkEnI2vGD6LmdNVM0PJtnTISczc9RcorZotbY36WJtGp4ISg0rvTYu1jSBCWSFnPm8ERsjpncYsaY2a7MsBdznigXwDyQKBjjuR3TJDLIhhj1GNdjz9qVvbfQG3BC/RF5Ebf2dqH6XE+uHyPOXfZQNoWjFNXSO3yZbMyxjWxkI69UXgtNSOsW56dHUCqC4pUl4VQVcZIh5lVISLVSrVSKRdMNcAqIM5WebL49j+ctBH1DTWk5n/RCwnz+UQYQrEnI4Bp6aRWJhPWesvXaVnAd9qYIC58HyNeL1xY1JyCfPHrkcyvXfL86in0KhnZGGtPpeIwer45zZvJOJgZbGZc34thNrQVOTmhlHfSGkOztmrHXpt+3GG3TKu1TfpQF6hPSQnZG1wEAV5J9zJn1vL29jYIDLwcMeqp5jXlLLOPinLSDcVViZ+cajykv/3mOKbOQ823Ov2QtphyOcVZMIZnXlW1xXibUOOWE8zmP2cHOECcTGifLplw8zKDY/TOZFZTGEcCEiztWCmi4ln3M3q/d2wpzTmBfsBl1eHiCnR71peV8QrPzKcDn5NkAx6cc/iHZW1dJnNekCeZc+TXr5VBsCkWpoypbbFnSYLazbfS57Vc4sHjYizE/oO8rTQnAv3FwB7FywD69T9t7OVo2TZ1pLZMewB4z1UtgWJs37IFrIGCjdYETF8tGE9rIRjbySuW10ISMsSiLElIKv6qXQXY/hxPFSeqTeTlNSaloAT8CqPyKB7gvwZCex/3PifNgRKcpIWAmL/bRLPyio/wsBrW61MFBW8P4r2UtK4zWE6FWx/dx6Tsao9FyfufibAIuMY5izpym0QHO7t/jNrBrGT2X0wx9DuQUfeVjkcaMF1kYr0U9OJ0iY05QLyI3ujVTnEnSQvrs1jd5ipRX2VSSpjPsKxxxVY/p+REiTlLWcgmdg9EI2pDWc3REmEgxm2MwpPsYrhw4rqdoEs7uyKxkWc8QuZI2psSQMyZaxlPqokKfx+/6AbWrbirE/C6cnZJWNhoe4JwDVGOzg8mM+pXmrFFajZSTg414zJpZiYKxnhnHgcVthJqxrDGD3iLbRcRu+0jWvjZ8wpkj93YGyFLW0jneTooYEb8f8xkxnneHO+hzRsRcxD4QdjQccVsFtvt0z/0twoRSYWE5LYkeMM416CFj3G42I40wz2MI5gxYEUO70tGMb0U2grLMKXhKeS0mIapG2iwEWcrG1b5u/KRQlXM/IfnfOF4w3QAgjpPViekFeN4S0Zk8LavldTCzddEWtqvQ6tolLJa9cU8zTsuESyGFf1ndpCaDKpiCXSu6tOhzqIPY2sMhR3/v85c32NrB++8SWG2Z/Jft5EgS3s/jvbW3hbsc/DjlCa6o50hcZLUQmHOS+bkgE6RKY9RsZlyPacIY7Q5gOKByzGZXUgkMh/QhDNsEDZMwCwaHz4oaw5jafXWfTLhvfvCHaCRNXLffYOJgJNBj7uCbXBfs/YdTtDm15/qVHmLOxxRzovrxyZkPFJ6zR3A42Madm3Sfj9hMjEuNPmjSPC3OUTJnqpgzn6Y/wIjDNgoujTRrJbRzXSl6R0fDDAUnqK85hKKXJMgGzHmKJRI2jwSbt9qUPhQo4+vUTYw4p8kljznsZmoBzuTYS2k8ACB3ieyVQCS4vFFD184HQ0zd4sqhI00ygi2dic9taAx6zAMiy5K/C5fUUzfwK9dTysYc28hGNvJK5bXQhMBBmuFK7yQMvJRSQnI+GqcdCSkWTDf3G3vtqDPfPmn3v9sqpfIJ42PAa0U6yBftwjFEEHfhwizCCplP4ipR/1fXDclrSeuZ2gaatYiqcmkyrDcJPjo8hXGBkpwIfnp0F323nA04WDFJcHWHTJNtkGt4PJ8gVcwDYtB62MuhGDyv5wXallb4c9ZwqiaHVaTWn773HQBAdm+ACVdq/cbXiZ806CvcfINW+MPDCld3SAvZ6lO/fvTtt5Hxs77G+ZJ/8id/EI+OCKztb1Mbr/d2oLic0Dk//97uGJaLCY52doA5g8tjZgyrBtke9WfrCl372sFVHD+ma+/tMR9GSTx6RNdOWyBKXfFA5u9EGqNtTuvBn1dRtjDsho/7pAl+41tfQ8oBp5bZz6Waw2gXypLB8HOVHLaS5sZnjHQ5n4xtUHH2x6LuYIuE+USlNsg55KjhVC1K9Xwy+4bPORkXSPcIpE7ZnEZd+tzj7RkXTshblCVdZ1aWkA3de3CwzadMMJ12lYKfRjaa0EY2spFXKq+JJnSxhJqR1qsZCqWUC/gR/QpUJc3coXb0Sbn/jU/r0bXF4TIKgHQsbJ7itZTQrlY9g7qUn9eVGObrhNkf16TgsNZ2pZrd9bT2f3c5rbvKG67MS1vX0C2t9NfeeANjdsPWZ6SFzE/P8INbnwMAlFxWejZosc2ZDvdauk5/NEd8+pivSeMttETssiPmAk3MY89xYoenRzBM1pucU3qpczvG/VPSmI5b0n7uHc7x3RO6djVvkXAqqhEDpb/9h9/AwQ7hHz/yA3cAALdv7uOzt0lj6g+prZhq5JxlsZSEJ/XTIfKEtIOb167h/JjZ4UzgzOQIGQPACRMzTVWgZY3D4VZ7u0PEDPqW8xIjZiHnTFu4desAO6w9GiaZTosSHzwglvXdBwQet2hhOQ6sx0nSkArYmBOYQaNx5ZoY6C0Lg5SLQ8Ypn5tHEBzXp0aMA0VbyFkTgtCIXHoUfveqooVVtD9njK4oKoAJjK7ktRElpqxdtxw7NtUW5wzGDwYjqJq+n3tfoecWRQKDLZdu/unktZiEhJCI44TK7lwC1sNJ+9sAACAASURBVC6zlcPj1mURDM235/G8daaXgPKEaA5GtdbX/LKw/liflFEIDw5K97EKscLGttZ2+fLbxf66/q2r1upAb1clM0ys7zB2FcXIUv7I9m4g48n3gX2Xzh1sQ3Bk+T6zjdPeHFO+zmiPQO3ovEbOQaYtT/pZnvk66JEQiNLcdRwAMMjeQMmeoB1FqUMPxwUeRuSN23uT+rh/a4TJmD52XVm0J2z2sKl7fjbGN75D5tzjhzRB/dgXPo9/78//ZQDA1ZuUYP7heIx0TuN0taK2VGWLKWdZvH7tAOWcJqHRDl27Nxig4g/KTULZoAeATRj2yrWtQdGjvvRt7gH5N9+ie4+2Mg/mF5wut5qNMUxd9DwD3CKC5cBTtzBBG2jm8iiVQjKQ7MD4SVPAcvpX9+U2rULEi0afQf0ICQwH1DbzM9R9enZnLZmUuWiQsMl1csYscaEgjtk0nbMH07SoOINlztkC5pXF4SNyTJRxg4NdDuHgz8TUM9jjDU9oIxvZyKdIXg9NSErEeR/WGhjmWPiyO7pdG7e1TpZNNwAL5tvHcf/HvFpFvrZ7Cr3s/leRbzeshk/2HMRyeY1KBKaezyftfi0cHdvIri8hMN3VpXccmoBRFJhtDbvPjc9jZLw2Joz0PJmmoBW8uDLDVJGm0BpW6xuDIWtXtfmI7psL3HyTzB7BWl1Z1Tgdk2bRj3IIXu1nnJWwaWpcPaDMg5MBtfdffeNreMT3+bEf+QkAwLQ9gT5hwHxnhAecTzob0X3u3HgHb735FgDgO3/8pwCAb3zze9jpfR0A8POfvUXtvrWD2SmZYdWHpBFs7/Rx8zZpMyJuMdwi7UA5RnnZIOWifo7nNOxlSK/SOTmTwu49eIQtLuR4bW8bByMyZ65s069QBhmn7XhwSFpGltc451r0xnmva+MLHe4ykB1LCcNlkq6NdiE5jxQrOrj15m1MDPXr5JA0xhR9ZExNcUUkK3mCgoOIR70MteZ3lwOdRZxhPifTa4ezW8ZCQTCbveXY4DRJfFXa8SkB9C0y7G6T+buDGGgdVYTj+xqJWfnqMytuZCMb2chTy2uhCQECSkVcGsclY+72htqR8aVqO+bwk8h+Id7ycdz/TivqfPMCEQdNOQxJRR12FEcxYrbbpddMdEevdmBP2Psw5zVcVLJc2QegS2rG2paK4BncUewIg1mXtIwTebWNhuWxEzCkdQFoW1oR436MgaAVueSa9GiBiMOxNAO007MSVUQr3Va6zccJDLiE8vjsGIpd+BxiBGsa9FOOoufMiTtDid6AtIyTDz4AAOzvDnFuqD33PihRty5xF63C2/sD/OhP/zgA4J23Pw8A+K1/8Zs45bQVBdMO8r0hYmb/nnCaj9wmGMYEVhdnj7E7ICxDn3PqDEx8UT9WMpEA2N4hTcFwdP/2WwNPoqxNp0lv79BYxEIg4uwBJ5bGcTJt8fCQiYtzlzEzw+4O4VUDTkAWC8ClJVToksY5KsO3v/Yd3HiLtL09BsTn4yOv9URDGod8GEFxTFjURL4sT4/f0Z7qIWbWc546OoFCy3hUyzSBNIqgBD3E/Ruk3cl0hEZzrForINxgsZadtLXP9Pi08lpMQlJKpGkP1urA6xNONtxMFUEx89S6lKe6XTDdaN8qs3idPJXnzaXe9KaX8Pdx6m9YqkdFsVdNXcrXOI69Fy7iD4VQa2qbM62EUN6UC4NfQ/EpX4JUru7jEdwfFQFJ7FitnLLU1H4CM9CoWO23NX1cuil8aRnJyHuSZJhXXBMrYbZ1Y1FwHqEJ15pHC6RsolRiBs36/DkHZpo2wmBCH0ic0kSwe/Pz+N0/IJB5P3dBpke4ntBxp/UUVjNAzhkBy/NzfOV3vwKgq+l+XJ3h3kNKRxJztVUZK5+N0DBw3MoczhLSqoLmcI6GmcUmTXGwTSZjxjwpkUewHHC6NaJ217O5B4K1MKiYMb17nSardt5gPuNgX/YofXj3Me5yUQBXk/72rc9ie8gTBadvHGQ5iimZsL1U+XQsiuuc3bxyw6cZrvke/cEWej2694RB5POzCVLLjoA0Ru7KUXGJJV0myNnkPB/TOWnS814/ETnvbgRtmG/Ez1zJObZG9C6k8RCKQe+GQ2zSWPj9Tysbc2wjG9nIK5XXQhMSEIhUDGsjnzs5Up3ZYXyidx0k83LAs1zpxTrt6Hnd/+sqpy6abew6b5tOS+FzaqkCFYbV7SgKgHA25WSXMF+5WvNRvKjN2UXNLBQPTMOi5X47kzBS0ptmWmtol+GdGdU9GaN0ZWKYBRxFAjMu7jfnNCBojddSW67jXlYFjjnA00qDeXHsBhQAkKpdVB8QyPyjN94GABwc7GDvGpkwD779IQBgOmvx1mdoW78nsM+0AMUgvRIa42Nq92OXObDKEGU0VnNODbKXbaPgNBiKNT0ZxWgt/V2Ux76Uz2DIxQjiBIkD7jNOAp9FaBlQhuW822ni34s8TzBMueAgFyosbYzJCd3nD/7omwCADz98iJht09tXSdsa9VN85g45BRwFYac/hGmpkGM5q/Dd996n7exE0LLyYH/G2spwOMQ5P0PDRQTy9BosV3U1vRYRa40Zm32DfobGacKc6C3tbUEmLgc3HT89rZExXWGHAfh4EKPwqWxmSNmRIhPOJ57FOEufLdP9azEJQZBJsvCtBelLu78NTLSIiVD+nkWcCIjIJgEWzLdPwvNmrV3xvIXtjePIkxXdRNGi7ko5u6jjVqJeUkSVFH5C6kxD6SekOEm9KdB5yboH7kM9pPUBmo4nJGHgUupXZYmWsx861TuGxnRKH/icI6b7gwza0DbDuXZGyQDvHVK1DckJ5nViMeVKnkkMSI56L0ueMNMSWhNJ791j+mDe+fzbGCbkZfl/HtHHdveoRvEufRz7+zu+NlrLZZDbUqE8d5UpCNPZ3d3F9i7hGmdH3+NttU9qn/GY7CQC9zlLQCRb3/+KQzm2shyWAas+YzXIY0QZPdeZdGEJfdS1ixxvkDKnyhFYz+Zn+OghtcNNPNd397HP9bl2r9DE+tbnbuAa129ztei28i00TGC893CMht+Po2OapAWAA848MHCpc9sSijG6jKGDgeyjz2bSxDQ45fxQUcbvcGKgS87+yAn/R2ILPc6tlPHE2tu5ioRN08rVSIsEEib9xlGEnMNVrMuca2pExbNhQhtzbCMb2cgrlddCExIQrAmFidyDfMk+T46EDDQkALDSLphuANV+d1pRaL49q+eNrrmoHS3nkwaWNSJAsybQuJzOtoFa4hYJCEheARW3y0qB1iVhDoBnCM4DVEw7FjZfL8vzDuzmdpSmhuSqnezwQ12Vvn+RkpDsrTL8W9W1K0+PiM2SVk+xy7T+mI9D1WKHPUsnbKodzSdoXB4ka30A5Cjb5v7lSGLWahgwvX//Ea7skTnyV/6dnwMA/Kuv/CHev0fcmj95dIbeLvVxd5vGonxc4taVdwAAYw76zPMYjma+xVydJM9RTDikhGu2n84eoyzJlMmjBJLL+vQYUI1Fjsjl0Z67HERzzM/JtMw4705v9wA9NsPjREPxmM+45ldPAl94i0yqhE2V4U9fwf6IzBWrqP9XDrYRca7ux0fU55PDh5hzu6smgmRezzabY8Xc+rCeOadBqa3FgF2YBmSCJs0Misd7kKWI2AOm2JubiQiKw0zynD10cQZRU/9dnTPTNxhze7N9Oi7aGqJtmLcGhYrfKcWmvNUacw6Uflp5Lk1ICLEthPg1IcS3hBDfFEL8OSHErhDi14UQ3+Hfnee5x0Y2spHvb3leTeiXAfxza+1fE0IkAHoA/g6A37DW/pIQ4hcB/CKoNPQTpNMulgHXVe1oMS7LHUO/UXAOz+YBhvT07n+XMlHDMi5hgoyG64okOhFCdO513iaF8v9xILu1FuBr++g0Cx8IG/nAWuG1HoMucZnT+mbTJqAUsDvaakCwi77gKhjC+DEpp6eYPL4LAJge00o/n1RA5NJEcNpFo2BqzqHMwapnsykKfkYqZ9b1pMR57VJLtNjhQNGKz0lkjGHMwZPcxu/d+x5OGfR9522qkvHzN/8SPvgOVX99/8P7eMCVMgrOCHnlypuIWcPbTuh+b92+jpu3CG9xRRmLyQySAzwlZyJsK4uUAdq2aJExtmYdiJoqDBi3MT26x9nRfSCivvR2iZ8jkxFMxO5qPYctmdXc0LXPpgrllCuwsoaqpIbs0fPcSl0MoUXF5YIS5uIcnhzhnBO4xXkGwZwyyVZBP8tdMd4uTrCOEFsGxzm+y6pTWOalpTpFn4OVexzrKMsaOb9fOSdga+oJMlc5mBnYrS4xyKltZUz3m5dzDHb2uQ1dRV1nZai2BaqnS9Ln5GNPQkKILQB/AcDfAABrbQ2gFkL8AoCf48N+BVQe+omTkDEGRVFAqS6SPQRo13mCFsvtdKYbbetSs4bm2zN73pQCODWmb6vWsMy9t7qbUELgugOVOZOdEOimDz4O3USpeTISYcS8m/Qa05V5ltJPNEJ2ZpuP6V8gOLLpxS+Z0aZL1l8WOHlIk1DN4Q3jx5UnO1aG8/tku8jYU+T6LIQB+GVu+KMfWQ3L3KBZO8VWfgMAsM+hGqq16PGx4IjundEWZhxZ/wd/8lUAwI2DK7h9h17wH/upH0LWJ27O++/xhDkuMH5AwZMPT5l3Mz+GKdgJwZOnOp2jYY/RhNPAbg+GHui1sFDcnozrk6XDFIZNj4jfo9oYbO0ReDzao76UJkbDIO308BTHH9Ek/vWvUCDw/fuPMeXJNeLS0TYyKDgifodLUX/unTfxYz/0gwCAIWcbuHFFoj+gMTk8PfRBxik7OqrqHAlzqgZsThqdYcogu+TMirWKoCynltUZZmfU3mzE30IcIeYJq2DTqr+Vw/CzrmPnjQQ0E0WTljNP9BRwyp7VuA/LdckaXsBsLCHilwdMvw3gEMD/JoT4mhDi7wkh+gCuWmsfAAD/Hqw7WQjxRSHE7wkhfu/k5OQ5mrGRjWzk0yzPY45FAH4CwH9hrf0dIcQvg0yvpxJr7ZcAfAkA3v7MZ+y//u0vY7A1wu5u53oFgH6/v6AdLWtF67ISXqQdrR633v3vtRVrV9z/pEywW9aZVsZAOrc9utxCCDSTZeaz1i0qXh2d6SQArzD5oFYpPTXewvp7KmfyWdMB94aZx8Z0+aadC190xRG3+ge4c/0LAIC7E6rAelSdYnxMwKZLol6oFnWPVtGBy6KYZ9gdcAE+XoHPhUIypTtWbY4tzmXdsst7b2cbu5wTaMJVSa8ohYJDRh4+plw0h++9C8s15kVdo7dHK+6Nt1mjSjK8/62vAQAefJXubdoedq/fpv0NaSDNeILxMd3n3v/H3pvFSpZl12HrnHPnmN78cq6sqqzuqupudrPZHGTJoC0aBiQYkG1Ihq0fWiCgHw+Av6w/+sMf/DBgGDAgg4ANU4AhihZs0ID0YxC2TEp2C62BbHZXV1dXVVaOb34x3rjjOf7Y69yIl5k1dQmqpBgHSLyXES/uFPees/faa6/1QCQ/kq+80WmCB0mA2FCugsWDMp93peclCwu9g2uI9+R4FlbAYzeZ4fjHss0/+t4f4g+//0MAwJNzdn0GQyzZbuIY9cVRix7B46KRa/Lo/Pv4/gdSer9HPaRvvHoPw5HcW1u7r+KSrR4peVvz/AwNjRDBMnhbW2Rkhed02M0GIyzo5BpkqmOAxxHvxyjAuJ7y82ynOdeI+mTKM3WM4gDaR/sXcm2j3EHTRCDuW7QxtZcY9SEMoYPPN618kUjoEYBHzrnv8v9/FzIpHSulrgMAf558gX1sxmZsxr/i46eOhJxzR0qph0qprzrn3gXwKwB+yH+/CuA3+PN3P21btq4wP/oI85MAZ6msuCFLq1HWuxId+d89ZqS1fo7g93EY0mcv/3fwb0cUdG4d4L6KHV0lUVqEBDNDApOBUYjJqPXH2LYtKhLc6sr3opWouVLaZoVVOZa1nW26Mnyz5mPfKTN6hUUHiqsB6HAu171vjUWNS26HZd2shSI94PKS2Iged4aJxUJW0/5wJMA3gIxNlNnBAb7xFQGXQ+M6jW1LvKEJp0hoibO9z5K/yTCf0Mqnx2bSmzka2t9cnl7gYi6r7/GPJdoYzyZ4+kCwl4OR7O/VG/fQZyT55H2R9wgcMGWvmk5o31MpZCxLV1ajruV3x0bfsp4g9d87rXq27tyAjf33L9/LB3/8E/y/f+8fAQBOLhZ474zf8UCitf3rh3jt9uty/hQr+/73/gDDRM5xyEhvtrjA/Q+ERf6TH/4IADD/+Sm+/ro05vbTBD1SJULee4NkBARyPjMaIuZRjZSY4sgQMG4N6kiuY22LjkhZl+xpbMPOjUUTFK+sg2KTsmZDbGuCLkoJaRdU5nNYyPfS2wvgMn7HBOaD7Qi6K7V8tvFFq2P/GYD/hZWxDwD8NUh09TtKqV8D8ADAX/n0zTho1Ahs3fmKlwvKjp5rzI7loX6SZgg5SfWHbIRcm5h6PXlvfWJan5C+WOXNdUfqwWE/MQGu8/cCHAJatMQMVZVSMOy89+0dsQZC7qdmk2RStx3F2ad0VbVERQC3qkq0nKS8LCmc7XhJrW9k1avPey96OIua+j2BAhxF7Rt/g1qH8VgeyEtWupzNEbPSlRDo7S0WuEmm7/6B/EyCGDGrTekw7bqxM3JQKnUD41NhK6vai607EHdFwibbcbPEJUHxRkc4PxdezwmlVV0d4va+PODX9oSLM4yjrk0kYOFhmi+6iho7FVAVM0SOTOgAqBvZT8uUsm5qwMlnhkomCr2YIKXk6+OPhAX9D//+P8CP/kh+L0wPLSuy+0OBPofbA0yncq4PHkradjGvsX9H7td7v/znAADzi0t8+EeSCp+8K5PQP/rHP0a5lHvrl3/+m9im86xikWVyOQHFLGEoCRtkCjWfmbjhd95oaF7TRCmEXt+K2lPFUnVKoNGQjdVh0LX6TE8leUnTCAnT8LOHkgaOhkOEPeoXVTk0v+OAQYMx5lk3iE8dX2gScs79cwDfecFbv/JFtrsZm7EZf3rGS8GYhg5gBzvI81mn7mbIgg2VgibfpKnmKCcyg89P5NDP0t6V1A24Gh2tp29fpPy/io5MV/7v+s6cxfpm/PZ92d4Y85wYvXOqA5c9NGcC3dm8+P0mQYCYqw2cRUXwcckG1GZtBffRkYJbpYzduQDtQlKvZgHESiKJa/vsJyt/iDFX1GJJ+YaiRlnKtnvsg2qaFucnAtIWMzmG0dY+rt8Rjk20lyJg39KC4b2Bwc6+8Gxqervns7xLOY0iXwYVhuTo2HQHmmVkr1W929+Hc5IKGPJtlsUYTwls7+/Q0K9yqJZsXOX9dDK7xPD1r/AcAEXKga08OzrrmOsLCrnn7/8IEUHW+z94X147nXapybyOEDLtDdmDp2yDkmnklG6y9azG4/fl899TclzD7T5e/9Y3AAA3Xpciwcl4gd//x78HAPjqvdvYGnq+lXyvOSwQyPdROM8TKjBiylgydW6CCtsD2g3NAMcISJHT05oADe+P2USuXVLEiLvGUxZZ6gIaCY/XN+rG6O/TtfVwB3aH3CS36mW0+vOlY5vesc3YjM34UsdLEQnpKEH/9ltoyxwtlfAalnKr5QwtXRIMLIl/QECymV2UV/AjAJgdp3hCcHEdQ/qk8n8QBJ2djh/rnfUrAPsFxw8Np1az/4tUEVf78WX0trMB8l7rxpgVe9r3k6kG1kdeCBDGXjCNTNblojumqpHIJAoDaM8OJ1bVokRAGxiLAr7dLBnIa7vX9rtO6K1zuWazMkdBYbKamsSR1h3QOWef03j6ARaNEArDrMa+kSgLKQlsCmhbWivTdnlauU6h0APrUaCRspTdNCGubcsq+8p1OZ62rlEtvPMGbYU0UBBcujyjIFikkVHVLPCsdKNxTuJiFAcoS/ndVobnsoAheO7lQurWoJz6KFxe2799A08+PJXrbQOcTuR34vxosgo9iqvts7t/S+e4eV3uuUMKfuk4xuRCPqQJKN/ZuYUxmdkfPjnBez8WOsJrr4n8SaBSgKxmRawrtA0mYzlv39NVtC0WZxKNOThkiVfAZNTmAriEOBLvs6JYdlbVCVUpi6qBrSjXsmRZftdgJTbaouCzGSr5rhQiKPaofdbxUkxCcRTh9Vt3MS2WmDKkrGmX0hY5WioYNss5mqWkFHnuVf0qBGupGwDoqkZDlbn19O2TKm937tzBFhsgfTq1nkatt2h8kkuqMeY5TtC6VU9DEFppdJyg9e14lrX2dkLarsnENj4z6eRCVK/XpV7NOoObf9fCC+cHsLTiUf0Gs1wYxzqUST/qO2zVUuHpa0mtpkcXmGVynd2QFby8QrWQa6soRXrnxj7OL+4DAD589wPkczmOuz/zLfm7NAKYWRnKTSS6RcM0aj6WY6hLB+NbFGKNkClHkFKrqRd0DG4v9RQWBiWrNZrnZ1yDpvTpr2xve7SN2svFtjPU1YTXWVobdRLjPBcAfE6/sJOnUzx+INfpW19/RY4rTPDqDeH1XPzoCCG/p7OxpF5VUmAfnHDuyLZHXzlEzEfN+6a5IMM7H8r5jxfy2cXlDG9dlwlpuSiw1ZPvY0pbniwcomI7hmVza2pM5+RbUhkxsb1OeneeX6Aie742cs7j4giDTI7DGILfNgaoCFpSDna2yBEy/d/itS3TEuNj2gS1FRwnXJuxITYadJW3zzo26dhmbMZmfKnjpYiEoiDEzYM97Nd1x5nJK6/Tu4qO8iJH4yMkRkdtsbiSugFAu5zBsFy9nr69uPwvce18McNbb30NALA18qvECsxej4he1Lj6rHvrpw63iopW21adoWLre7+C5xnh65+xRiGhvrM3DlRKd8L7EUu5dbHoBM6ssVhQ1iJ0TD3KGaKGJXWmHkEMDGl0eFrI6hfu6o49XZO1O52eYbcn0UGMXcyYzngAe+fWNbQBy7+MNoKeQUbroJ3bEjlcPj5CPfPaI7bjVlVMGdN+gvPH8vnLmUQRfb2LwJemjb+0Cs4D/Pz+rWowZ89XbAwcU48xBdzmRY6aTqY7exKBTJIAVst+3nlXOEjfuHcPf/bP/QIA4N/7q/fwvT/6PgDg9/7gHwIA3nvwGNWEsiW35DoV/RAJH7Uy9zZHv4RmJmJuR48l2kp1hIfvyf6+8/Y9vHVX0rC6lvt1Wjdo2OB6ThXJNIlFSQ7AyVSuzSgADkaSEoe9g1WPIj3tlQKsZ48zotrfGa74XY3vq0sQkCc3oKRLGg4QkN5RTHIk1AF3XspDG6h/iYzpzdiMzdiMLzxeikhIKSAODKLAwPPJhlz1d+oBapboq7rBjFHRtODP5fIKfgRIlNQsBSe4giGxXLuOISnm2MdPH3XEqze/+hYAYCtJO+voK7Y8fnV9Qef8+lgHqKvKk/RW9ADfl7bOovb2PZZl98ViJdURBAFC9jd5mVfX1l0Z3kdE+WQizh1YkwSxCgE5a3VRQ5fewYJyG02KtqYQVo/YQj/s5D0v3r/otjfqyWtPHskKPrp1u9NVzicz3OxRwKsrVV9g5xWJLrKR4E3j8TnqnOfK7yA93Ad6xHcABMQbDMXGjp48xXf/yT8HAOzFEj0lukRIHG3ZyErfounIo97JYj5ddpFkYR2so2UO7yMXG5SFAMXHD+W8nB1hh8RMXQkh8uJygpYmidu3e/jlO38GALDLaO6H330X998TMuOMlIjZdI6PaBmUKQGy3/mj+8jpYOH7xb76ymt4ZU+iw2+//RZGMSkDpVyHJp9jTjazoq3UxXKJJSPgpydy3Lv7e6hYzIicRsyoLyKT3ySZUDsAOBaCVOsQescUgvlxkCHgtc0iuV4m7GPG5y0d9BCwTzCi7KyKE+CzZgMcL8UkJAG0F4gn38A/eFEIy3DTARgOJMTdp55KXTVXUjdAJqacE9J6+vaiytv+rjwUo91rGOwdcN+eV2GgcBWY/rh07EUaQyvd6bB7zcuFlGX5nFa11kDjKBPSTSJAzfNbMHWQbXr9arVqQ2l9iO2wnPu2DI9+azRzeZAWJx9iSXfQnpEJwzRLHBzIA/D+4/tyPasGjins8ZGkBJPlHJrKeT7VGSxquIlMmvfuvIJz6k23H8r57VQtln353tJ9+dnr78H61gKmGPkyR0r5jzhNOra3auX8n374Pk7eEXbx7tf/rLw2OcGSVabewYiXoUHEps+Q24iitKvwDUbbuLiU8xnSv31wsIWzknytB3I8s4s54mtyfS4vqVV0MUP1gTCiL67vof+6yJZ849vCQXrr7lfgCrkujx6La+0HDz/Eo6fyGcPv1VbAlCnVW29K2vW1t17D7ety/q6tkM8oxh+yeXhniNFIJorBuZzrR4/PsGS6liXymm01TrjtOE6QksEeNzLBZ1tbiMii7qtVK09JiZumlWkhUTFiVsoMq7I2ctjZkWMMd7YQbsnzozgJNVHcqYh+1rFJxzZjMzbjSx0vRSTkHFDXLdbbTlY/FcxKoxCGPJuIP116NXUDgLqqUTG1WE/fXlT+f/0NWcH6cYKsxxI2J3IL52kZL4x0XpSCvehvm6bpOEjrALZPGfxPYwzgVRS9qJm1XTOqhu2sd1o2YLZBjIrpqmKPVVDNMH8qq/CSHJK2UcgCiSja5QX6PJ7zIwFCZ9UEZ++QCW1p72NiFIUc73YmetBhGWBJE70LGiOWpxcoqbH80fuP8drbsrJnlIbYqc/x9gF1julompgUjlrU4RZX+l7RmQPmVYOAxCXfv3a4dQN7mQCk0xOJ6i5bBy7SaB7JOfeyBNs3BShvmfJc5jOw5gFbNXBeZdFb3ywLvDKi9NUrcgzTwxo1LYMs1QuHUYaW0dX4/Qd4+lCY0IapzFb/AMrI768yBb1+Y4RlLj1v/dhrfzuUsY/6PdA7x/mppFQ2n3a9gIGjCqIJkBLgPyCHKgpG2B7IMZ71JRJ6/4Mfw3o+0cB2rgogZQAAIABJREFUKXlA7pRrNRx7GeuYzdEo4Uq5Jj26t8Zmpd8NKlUGgwCGTO70+gEUuWeOtBertTdj/czjpZiE2rbGeHIKY1ZOpSFvkiiM4Ak1Stm1yckHcepK6gYANgq7HvP19K3mxJSzabEFMKSkZ+AclPIYDfEEbTpi3vr4JP+yF2sHrRQcPadDa91NTF6qsyxLqPAZJcem7gTqtQLQSbTyXJYnXctAyLRFVTPoXMLx6kImB6MVWOhCbAJcTiVdnc5l4ipcif5AbuxRImnZ2WQC0Jb56NFDbrvBeC7bvGCbyCBLMdqWG/fu67+A9x6xK5zHtRv1cPyDdwEA1/qyUITXDlEToyjYbOnaBiHbEpLGAEbeX7J1ZGvvOm69KhPcO38s3fTTvMEb2zJ5vJHKRDmbXeDiXZGJPeEkk44GyJg6nM+XiDWrOks5xmvYwuGO4D/Yk+u4VeXYYiq89FbTpzVM6LGlGi3JnEN6n02fPMEpW0Ee/IFMijdv3sHdW1KtevwTIXW6poFi1e+UTrauMV01N1Qr6dWMHJ0oz6CoCVSR4Boiwu5I8CjFhUvftlgQC102eVcJs5zs6sZ0PmmNpQpkZDoFx7aSibDRo84GepzLYjbcytDfkckuDw2yxFfH+Ay6z92/uknHNmMzNuPLHS9FJOSsRUH7GO9A6vkJxkQdsBsGURchdYKB6mrqBoDpm28KXaVvz1benAMUGbzCc/ApkLcLcp20xvpYZzjL363rU19lTwMCTFfuGcNEazsx8m4ohSXTLZ+OadiOt9HUFRrlX2fKdHmEyTnlcUmTtgiAlszjIbWEZ2NohuD5rEVjGaKzEraTZBhPZUU+esRK0GSOPq1q3npL1At/+MM/xO17Asbe4uGfXs4RcNvf/f7/iRtcmYtjOe4zm6G3J+nR/T8Ubsyd/kBEjOXE5XrpBJZSH65uEBqCp4z+1PYQ3/j5bwMAhvzMj3/wPnpeZJ2mhHETYsC2hoPrEjnltsHTUzmvJlpCEyivWLWaRCle/5poFPVHck0uHj9AwOqo3pHrUGQaM1bKltUUoacoeQPDvR2k/B62UzLPF1M8/MmHPC/53gb9HlTJ+5CGh2cXl+hRJkMbhyJmhEwrnqHdgVtQ09nf64FFn4BzQM/63bu3O4mWHz9+D+eMinp8v7EtFizOZDHvdRWjoSaWjmS/RTMFQM5c4XWVFCy1yKMsAzSfU7dS8IR6QW/TJ4xNJLQZm7EZX+p4OSIhUB9ZuS4CqFqv2L9EUfhZP1qLkBgdhdEz+JFs0TOPr2JIV8v/Dq5rIrXWrrScPRrdqOdA5o+z/PEr4bpN9Drw3Dp75TWHlUa1P8j1z/qmzrquoRhFBUGAisfmiG+dXTyFm8hKNz2WUvXuYBcLUhT6FK3aGiRA4/lNAQgPYJTKSjcZnyOhc8LX37wLAHj06BxxTwDl4wtRARzt7UKxt6pi1LK9u4OK1kBvvPYV7G8LeJwwQnn0+DFO2cCaP5LPhPe3cPPt13lePJgmRhBKxFQtTzCbSYQXkv+jihqQj+OQPViLw138sx/eBwB8kHK/VYUbkURjRx/KNXl4+hgRaQ03d7fRkq7wyuvSMHr7rXuotiRqnJJZvCwrLOlUoRi1qUDB0lkkn59iRCNIQ/fHMAW2d+U4Dm4KRlXOaywvaHB4LMdqmqRrQt7vsySue5guxS67P4ig2QjazHjv5A0iYjAMQFDXMyhGoT1GKLNi3vWYXbt2E8FUor6LC2/+WCNNeJ95wbMqReMjmNKL8UUIuU0VEZdN206qI2oA4/lqnZOJfVHy8InjpZiEFBSUCkUm1YO9vCAKgOPvrq7QsHrihzbBldQNkPQnDK4C3B9befO/Q3dEQeU+/rJc6axfIyuuExP9RNJNTNZ2IafGasIpi6r7HQBa1FAUq49YonN1hZq6PHXdYIvt07NTdmDnDT58IkBiQgBziQrX9gVczihK31Y5KpIHdeUAisy3bGUIjQJ4HZtKJoxrhxkePmX1jLyaKEzw6mvy4FYEwpN+hilbFeazceeJdkyFvvs/eQ+aD0V0nWnZBz/AwxMBl//1f/PPAxBf+P5IjvsUrrt+AYHrUBnknCDiQ9lO7yRHUUqq8845Qd/a4ZDSsQt2f7emxZvsYN/VGW78zB35/W35GVzbQkPfee+1VpoaF7kA8oOtV+Xa1CXmrEJe3x2BmRAyNtbqMAP7emEG8q0ngz4GrLzuUmvp8vgJCoLLox7TyDiEpgB/Uc5R5PL+tUQA80G4BcMbtoBMhJIG817hvbU72sUum1FNmOAnnqzIn/NijIaLWcBJLWlDKHrVx0YWnvlRiaQvaahlilm1CWrnW5lW93NXwFauK5581rFJxzZjMzbjSx0vRSQEpWBM8AzbeE0mw0cccFA+ZPRlx7a9kroBQFEomE5k3ms7P1/+D4NwxVZWBuhCSmoVOftcOf5KCd67xuLqbO6lN3xqabvjA5p65dO91poq/7dAzdRjQQmFyADzCwnRp/kMj6ey9G4Rl1aXBW70pUR9zlaVLIsw2KUujwfPq7Zz9HTLOYKKRnfkzpg4wZiqh15OJAsD9Gj69419KTEfjvZwdCyl53wq0ViaRjA92d7Z00s8/kgioO0tWf3vffUGEpa1T84lskChkdEG6Pf/d9nvz33zz2Du2eq9GNpbK/l2k7ZEHcmxebkQXcXIGokOd0hQKY3D0dID3HK93xwmuHEox/PVb91D/DNyPtkNSZnq1KEsJK0NWGLfu3aAraFEBYGRtKsyJRaNAM7DYQpNs1pFA8YmjNDSY554MlSgoXgfOt6jqR6hvpCU2ZLLVNUFIpb6TT6AIT3AS3GcTE6xu7fN4yBfaHjQKU+mLEIUxbLLDi4vLhEzfboxlChzqiPMqKdU0NygCgokLARUSzmp3b1tREaOMRvKfbC1fwsBnx8H08nRuA6Mdp8Xl95EQpuxGZvx5Y6XIhJSSiGKIlhr18rfvp/KPAMKr6x15O/sFfwIkFnZr4ANwVNgVf73eFEQRF2jZxiEnTuGNiusx8/THvOp6/qFwPS6hnRALMMrTJR1BUfCoW/GbeqmMyb0wlitawFKIpydSMRQnR8joB5yXVQYPxFAtaZusK1azCi9kWzLqv3G199EWRPzoeRJMZtCOcF6FotTxNFtHrkcw6PHj0H8H302mbZaYzqlKwVB0nwxQ8rV+pD4ztnpMS5n8ndoK7xyR6KLqs55TYCURNKzhxL1uDxCwCbaR8fvAQD2TYY7iQihtVhFnPlCzv/JTz7A+Ol92Q/L2vmH4+7ah8RYCtTICKju0nb5O998C6/cEDAbe1GnLNk2ck2aKkZMpnMXmSZ9mFaiy+JSoiQ9zDBgdIjBSqM8oIlgZAI0jMhy1u9dGMDEVIcM5XspbQNVC2N8mDJCHR9hRAtlFxu0QzmHyZS0DWPRMgLaJrbUi3sASaE57/VwlHW9c/3IQk1oDz2js8q8REslROstyKGRz+XeSxk5TVGhauU7DOnUYo3rMgqlg87MpcOBlFhOfZ7x0kxCYRhe8XRf71C/qmB4VWRefn/mM2utDuvpW+v1e1of/i5XILIOuzTNM5mNMR1HqdMVchZ16ScU78+urojod4A0p8UgDFZ+8zyeti26LmrNp79UNUZ7crNu9ekHNQMuH0s6Vo5zpJx8ZjP5bNYbYZud14cEjJssxOJMJoVgIg99vLRYsGM87PVxdsnJjN36hzf3MCWT/HwqVZTi7AyR8RVF2gHNJ10H96AvN/LZ6TnUUs7v3r3X8PBE0rU+2ernF2eoKLeb9Sm7qkMoVgoPmDrGvQbFpVSRksE24lhe9/H6aLiHmKCxJr8nf72Hmk2oO1RobKoShpOesuxEv7gEDiSVCZoABZtel2wSNcMReocyecbXpLpVzhdIt1nYOGSXuI7RsjpY1jM0bHHpj+R9q03Hx8o05XTbEBUVA7KQac31bSgy2EvaoEe6QUXQuwqarkP94JqA50VZdbo9tmb6p4Zghoo+PeR7WwOQBoYgM9jekn2fszH37OwC5xPZT7zLVg3Xw4BqjANeu6YuoXm/+iJEm+fI+Jy0JujkiJv1QOBzUqY36dhmbMZmfKnjpYiEAEgYp/RzyoTrJfFnf/c/11M34Fkuzyp9azuAeEUD8K/Vqu16y3xiFwQBMmraxAxv67pGtSSjlD1NYRB0LGto1Xlxe4W5QKvn+syM0WjpNnryEzHJm83HSBOaCJLdbeopVOlXvwoL9iotGAfrSOErb4v+UXJAj/hqgXrG9IEcoqC2aLl61jbF/qFc5/FS9G0mxRSnp/L77VeEvzOZAY416MlYeEKTeY6WVIAPH0tJfCcOsbMjq/bZ+BIXlJF49+EHvCQGu2xmHTC4SQYZlnO5Zucsc5tHF7jZyvW+fieDC+nwSh3wehBjdykpYEBWd358ghEdDnXlfeXLlSEkVQAVNC7pT1/YCjuxpGbbjNaaArCXEilUTOVNoFFHsu2C5BcdahiefxoMOkkVyjKjdQ7Og+sE1rUJEXoxp04b3CJPZH9mKBdlNFPI71N2QxeIGQmV3pVXW4x4LRqmqCZGpw3kHW/bHDDO94FpMHvGcFvCo9fefAPhTM7hcimRZ7R0yAioe0mYfjYE+FnfT1kWY0xm8pm0f4iQ5pBed+unGV8oElJK/RdKqR8opf5YKfW3lVKJUupVpdR3lVLvKaX+Dt1ZN2MzNmMzXjh+6khIKXUTwH8O4G3n3FIp9TsA/kMAfxHAf+uc+22l1P8A4NcA/M1P2pYDUMKy42u9/+uqZrMx5jlQ+OOjIx8BrTAk39/UNB7LAeBWgLOJru4zCIJuO77TvVqWXZk99PY9bQ24ro6Mppblw4O5aOrOzNH4XiSlOoviWUTwr5lhfiyr44KnbW2NXi3HXYYlWpLMesQgbt57DYNrgjOUVlYoXVdQMw8AU26jKqAI1tZOIWA3dmhpT5OOMBxIT9gp5T/m+RxNLthJyOjxYLiNwno2nqyORZHjjPbN4+MxjGUJtyBJLmrQasFOSkY6s3GNgoTJJXWwh2kAW8h+xicn2O8xkqBMhj0YwM3lb2OyjZssxO4+y9ZPBDvbP4xRczugQJcLNGoSHQu3RE5fdsvvo58OoYjhdEz32MBQ/iJNJCpRJkDLAkdjHUol5xN58a+2ltI1AMPrHdgWs4TFBWI6ui46C+o+iYymBUZU9bSuQUvcLyI/d6RCNIyKQXyzbmeole8yIOh9eYIop4uGMZ0kSJzKfTLKetDE4e7we1lOp6iorBAs/XMQwRET7DMi1CpA45UgoAHl/X/A1xp83pjoi6ZjAYBUKVUDyAA8BfDnAfxVvv9bAP4rfMok5IcD0MKzh1fA8zrb2HS8nueF5V8EZr+4sraimEOtrGEUb551/7GSHuw5HU9V3XZ+M9prGimH2nq1QYuKCn6qkM+aMAIjZczYLpAECnpLUoIbb4vAfj99F+//SPzJH5LePxzsoCCNft5OsLMt/JZ7r74JAHj9m2/hNJdUqWQ6VU3n6Hn5D9+0GDZYMIQvqxwV9YhSVm1s7VDQy0s72V9oWizZJzHoCWj76vXrePhIVAI9G7k2BYqWVT8NGKZAEVm7OwOHltcqJ//po6MLDFnhuU5doVEc4mIhE0kdF+jXMrlkiUy4kQIC6ulUtNLS6RbqMy4a5HepxqKdy7VPUknpdBSA5GD0Y4eiotZTJcc4bUOMhnSRHcixLuMWOmC6Qaa61WlX9QRaRFxcIu9+WzUI6f7qWAgo2gIBmenVMfWC5uNuwa3YHKqjCMuMvB2tEES+iiv7blqL0MvWUooDLkFG0H/qba7aJcZsYA4DIKA8rhodcj8DZCHbUbgS7oW6c62tcvLFZiUM+Wg7vHj13ghlQGBaOVjeH44FAKjPr+XxU6djzrnHAP4bAA8gk88EwD8BMHbejxh4BODmiz6vlPrrSqnvKaW+d3lx/tMexmZsxmb8CR9fJB3bBvCXALwKYAzgfwXwF17wpy9kDTjnfhPAbwLA13/mm06M/54XBAM6GBkWrtNMXmktqo9N3bif7rWqktUxZAmyqoo12Y2g22rb+LJksxIE536NraEIerqc0YZRCMgNKaoC9ckpj5erYxhBc7XfGkr0c3xyjPKRrDjlXIBcO5tB0ZRucCBl2cX0svOfz7Z28No3hUeze50s6fwE9UQm8axguV05nNWy7SVtXE4XUyiypHeGOwgJeo4Z/UwWE/QGEnGMWKo9nT7tjPcClqWjwGCHzFz7VTnnBxcW0BQ464/Q5nJbtTmjI9OgJfeqT42NNB3AwEcA8t7J5Bh3bst5DXo9NAU1s8/lvHpJ07HPQ1IYlhnQY39TS4DX5Tk0gXkwErSBhiarOxuM0GO0VjNdQzqC9cUHyrvoEGgtgW2qG+pWIWBKbJyBYdpbe7ulxTnm9HcvaaukygaaadSuohJh3mLCyKNglFirBum2AM/b/R00lCaxLL33hymOztgfV8kxLpc18jO59jt7kk7vHd5FdEsA/PPxY8QUq8tGd+VcjYbv9VYNr49xCHd4KXy5vS5hcgLgvuM5UFAJI8/QQVOt01heRy/p8TnGF0nH/i0AHzrnTgFAKfW/AfjXAGwppQJGQ7cAPPmsG1yvIPnJ6OMmJj+1tHBXUjfAt1Fc7ZhXUKhJ5jKBbxiMu4qYs0AYrvhB/n2PD7TEkVxTo6KLwtIT2OoWLcsjLVo4ckfGYzn1uq7g+MBlnGSgoq4adX4uN21TFJ1fWhx5Nw3g7qG4f47euIfeG6/yJOXB1LMxUvKVwPDfqhqasp12Lu9dj4Yo6LaptcLRsaQ9T8cSwvcGA5yOyS1q5YHSqcMeO8tjPiiXl5coOMEZI/voBRoJrYZ70FDUwVlSl2eJFjnJbgdDOYYgr9CPZWLOlRyDLSssWCobBqPOKeXoTBpU4/4WglQmnP6hTFbZIETNCbAlhqSSEOmWJ8owdU5SNMRyqihDQGKin1ysidES/wjYymAANGw3sUyn0tbB8J6wiwXmT+Q7PP3JffmObIOME7Z3f6mPjjG8JU2o50tqGpUNIrbbRNsU928WCFK5zrqfIU1lUShauXY6aLHNxuT774hSpa4d9gZyT6XWE2FnsDnlZvdvwgy86ytJhqbprMOVl2/VBtq7/1qPiQ7g9rymEY9B6+75sVqBWS0MfPKzWsw/6/gi1bEHAH5JKZUpmSV+BcAPAfxfAP4y/+ZXAfzuF9jHZmzGZvwrPn7qSMg5912l1N8F8E8BNAD+GSS9+nsAflsp9V/ztf/xU7dlLWxZQQcBVHA1nFsHmYGrEdL6z/VhIakbANRelc/aTvvE2/hIC4Z8Zp3pHBEQXI/CPMxVV0Dl/eTJgp6dPMHsWKIZlQQYUOtmmHkGdorHD+lVXtOqZ9mgoWNsRFBX2wrlwnvDM2JQGtu7Elq/8dY3cOmRQsptqPkCBdMxQ97SWTnHkiL0CcFhpyOEjBgWiyUiXoMRU9PJZI60u5TUVc4XKAg+M/rH8MZ1zOdyrl4mZNhL4ClYcZiB1BlsD2Tbs8UltAdXqSxodAvHyNSGcly7OwcYkBvkao2ilcjM+jTa5SjJLbLznNcpgmF7Q8iG2CZK0DpGRV6BUEcwjLysCtH4VNBXd7DSL2/JIg+sRUydoIT3YP74KRyrWtVHp7C1RGt7/F5mZydIdu7K9cnoJZ/lneGC5TVJrm8hpNSn0+T5xCEaVmht0qBMeY4Dif5CFePsj895bHI92zJHwabYLOG1ax0suWxqoLsUaWWYYAAWdhqmek1gu9YLTThCGwMwRU2953yzgiikJ8B3AvAGcAqwK4urzzK+UHXMOffrAH79mZc/APALX2S7m7EZm/GnZ7wUjGnnHJqyhvK6EkDX3KlD0zGQodVznCDgU6Ij57rXOo/AZqV8qDj7G63WGNXo9uH356UYonSA2GNHlHlAW6NkFKKximbimv1fdY3tjFwWnuOyybvmwEZ5j/C6a1Z1Szn/r/7M13H4lhQYC0zgfEMqcSTM805PeMmIwdUOkZJjcxMC68MIKZ1TKxiEdBGNGtneMAgxPpNorWGpe9HMcEJrnRSCWs5nDfZele08PRM8JF/myAh+PhzPUFGrepeRST/LYBv5fU4hN1gHy32nBI9jhc6V9jKvYWj141jCnk9zGC3XNompm9yL0GN/V8DIrL93A74eX/I+apMQIQXD2qZG4KMCFhmMcWhIqfAge1MsUS0koqwvqeN9NkF5zr6z0/OuRK8Z4WQ7Q7S+2ZPieMmtG2gmbPBl32FjWhiKiOWKPYRxhOEhnTOiEI70gpDGgj3dQ7OgoSQkUn44H8Pw/YKl+KRZIiDg7NoZXONRaPK3XLxibjuvy6277MH6DtQAyBhJh6SvWKWwYBTdoMUqb/HPXNP1TH7W8VJMQkqpjojYicd3gHADpdYaRUkAW7VGrC7DiyYo23iS4AoAs2yxcM51WkW2rVed8l68USn4LnPfldFaQFFb02ZysUev3gWY1lw8/BB1LjdVs5CH0VYNtrfk5nJMvfqDCD6onZCL5LTrKmr721LpeO3b34KJfTXuFEHBbeZyU693LBuSI+vWQfGNYiAHnoQGcx7X6bhEHK2kcAFgsZhgwTRsShH008tT5DwH0OVTjRO8dyI3e0TCY9YHXMatJYBq5Lu5nMhnl5PZSiaWQLkyAbZ4Xqov25mjwrYnDyYO/R4bSfnwwMRoS/qodeD/GaKYLqBazml5MQF0zo/wPB/XqMqP5PdhD6CgvOL5N2WDli6y5ZQKBLZEwjR8fizcqHo6wYBFg3Ax6e6fYFtSZsQjYM47zTfHZgYhQfoZbbeH0QBjTriG8q7WWNRY3bvgBOANDKaLc4QE2j3xMhtlyDiJB7y32sbB5VxQFjWCSPYT6T1ex7B7VtYryr7Xm7g6LCxqVgI7BcU1SeQ20Ai50HZTibIAVsHEZxmbBtbN2IzN+FLHSxEJ+eEjovWx3oxqrYUtuXp+TOoGSJRkO3mPlXC8LzO2Hlizq237UjywatHQWneGcmCaBGVResa01xXOEmzfFSfXeLCDpx9I+bSmFo9tpp1ao2aYFccxUmrQZAE1fWGx9S1hQn/ta8IHclkE50vi0znyGRXxCDzH2nT2PrrrNrSouCrG2XB1Xoy4hsMEjsaDOcv7jTvrIuqQadCN67fgibkXtBU6eZpDG+HjnJ5RWL/o4Y0d4TU1Okfbp63NkHyjBw86qsSQgHttbUfwdxRlfjpbIBnIyrqd9dFnhJRyqVzaAjlX2YAR7s7hHrZ2hQmc87XxYoaA62tA7WszWaImmO3iECXvC28i0LYtwinL0PVKtdNz0Pq8T/LZEnY/4zHuSGgMYDZj5F4XOBzI8cwZCTaLGn0K4ut9Of+iCTqTARCYR+JQLNnCE2RINOVP2KLy/o++j/Jc0uNtuqAaGFhGa1WX6tbIaEsbVRWwYERGGkXVuu68O2VRrZ9rslZaQ3nuHCM0ixbGA9i1gvJxTJeBWelE+BxjEwltxmZsxpc6XopISCuNNE1h7UpuYx0kfiFZcS06WseP5O+r1fuclZ1eqch1fWVNe8Ul49mVoG1bgNhDQ5xEtw0qrlYRgU7EGfKAjOL+Fm698TYA4Pgj8Sm/aGocTQVITcmsDpYt9gcCODc81lu3b+KVr0skVLMhtMiPoIjl5PMxLEvmge95c4CrPcmSsiO9PlB7uRFaNo9P0VBFcjy/wGRGoiGxqmVzicVCXpvP5XhGowyHe/L+AYHn27stntB5I47ktaOHR3hHjDPw1hu3kQZyfZbexz0domx9qZzl6MCgT9GyHoUWdK3Q0mHisl12PVpeMCwNQ/TJ5q7IUG6aOS4IvquekP+CNIMtKeDG77x0FR6fCK5TzHNs9fjdsdxunIUhwF/kch1G2QDOW1CR8d2ihOP1WaoUbb2migkgrB2mHuuhIF67KDE7pV4JHT90L+kcL1B6cLzBYMQIVdedJbimGmfxeIq9RKInHct3eVFcYuAVQb10SKA7omPtQjgWBWricfGOeWHG4Ye3vpJnw7++Mu3sCkDOdb2X/n1rzZVtfZbxUkxC1lnxYV9TKPT6PesWOutOpx3/wzwPTK+ncJ77UDeNdLuv/Z1WgPHWKFp3/KDVcbWomD5dUpenvDhHwAc8cKvW2pZfXJDsoL8lAODuNVE6HE8v8JBi9eBE2a80dkKZNL72S9+Uc7qxj9yxGkM/8HL+PiJ2NR89OMHNLdlmTZ5H0bRIY1/1kdd6W/soWY2h9A3uHN7AKV/L2xPsGM/IFhB2YEYIB7KfhA6ceXWBs5k0x97YETnYxIVQBEqHoWxclQtMp/KATxcRdrbkO9mjP/2tgwOcX5zyeOU6nkxmKHi8e9T0uXV4iICAcVM6FH7iV/JzOMjQMFVazAge10uEffneDuiRrnQMw4bTlgD+3E5wTkb52dERsEWWcin3026aImGRI2M6GlrAS0wZLduLtYHhY6NDsxKwpyJAamqccjG7lt3gMQCaDcPFXCbmMAsRsXXGcXuTxQRZKhNGurPfecjPl5JOJT2NljyzihXa4fZNhCz7BuD9a0LYSK6pi5KOZxTxvmyN+USenfLwhtYdIN2lZe3VhfrZCUeevc+XYG3Ssc3YjM34UsdLEQkpipqv6wCtp2Pr+j4+WnmRD/z63wdc1TzerLSDr0a6jgbQoixXQt8B9XG866QLDRDIirJ3467sd2sH9SVVBlm2dec5DOUNLooTnNBuZcKydm8UoPQ6MlPurzfAWz8n2jHRvqwyT5Y/wf5Ujq1i1GLnl3BssrzZ30NFcBUhZTdagzlXe7APanExRU7ekiVAWZcNAoZF+3vXVqxfzzxuNT58LOc1Jat52RaouFJWM4lk7h1eQ0Y3zoObkk7evbaPH7/zDgDgPJ8jGzGNKOQ69kKFg20poy9yNg+XGUKylROu1DaIEPiG4gAoCPZWBPVn7RI5U8aERQFbAfnsuU5wAAAgAElEQVSZHO88lSgyHQBKe70dRp7pALtDSS37uw5Z7Vnvsr9BtA3HgoVXEazbGirhfcS0vtcboWl9v6FFSVA4HTKCMw4po6MJe9+yYYpmLseY8JFztsSSDa5JJhFR2tuFpuKj0xkCRukXJ/J3w8E2KjYpW+5veLiHciGvVWz4NdEA2QEVKLME8AaYWEU4L4xg/O9r5qA+Aupst6ztuHfPfv5Fv3+WsYmENmMzNuNLHS9FJAQl2E4QBM8RDp8Fq5/NZbXWV/AjQErsvmNee+1bp7tyvS+raqugOjC6AMh+rdhFbOtsrURJIbQkRrMtK0sxJ4ZQDvDR+4LMDno9FMQeWuozN1UP12jQF92Wle4bv/htjHbktemFdImHZ0+BhmJjC4kY8nGMmuC41tMVq5UUhVBHWNK1w8tzwGksiD1YRiOnT05REmNI4hi39wQTSSmtEUQBhoyoTh8J0W08naLXyjZv3JG/rzQwY1f35WOxJRqpPr5GRcBClcgLOe/ZXFZw3Z4ipBREyn66125uYUFwXHfOKDUUtZhdYzGi4uDRY/bJhQ2izNtkS9Syt72LksqTQ39vtCUMo7VTuops9bZwbV/OYbzIcZNSIPNzkj4DB+8D5PWp416GmkQ/H42WSnVidta2HSZZEJiOTQ+RJjOZ5Mne9giXtUhwIKebxmWAYFcwwSYm7aCXQTHCq9Eg0BScI/mzQYDdVwSbmzNqL8sSGYW7LekNQW8HlmxrlwQAs4dwTWX0hZHQM/CQwqryvm7++WmRzp9IYBqOjGS1aiJct9Dx46ov2fOTlB9a6247Psi0tu1+BytUShvojgfkYNlGMfNaNC5DGnnwUD7T6/WwNRQh+OyGVCAu3UNklBi1ZYko9JR4+fLbSYlv/ayAz+lrAg7OMMPJI5l8DFswzHzaeT/FC4bBlUNJZ8zRoUFBYNLT8otpjaQvx7ggT2bZVNCsPM1L2uDAYUKbl+NygSVtfV49fE32HQU42JXK04JAaD+NMNiSsP7GgXBfAlOjiGU/Od1gbWORUKtnlPTRWJloP3rIqqUucXQuqeuelpTo1et3sDOUa9awO9baAprVFmUMNEHavdsC8EZZjDlTnMmEzOmZRcwmzBkrZv0gg2NDZY/tG21VYcAHs3fjNtoFFS77BLOt7tjTmizr2rZQpRyDo6JjjRLGwwOhQsTUu6HkrW6arumzYKo3nddwTOu9z11ZASkB/uMjSYOvf6XX8XGSNEFTsuKacDKCwowVtYr8rnJZAGwOjr1kRxJ35+CCFdu5a1u6UgVeFXP8qyHPTyvVPUfqc7ZifJ6xScc2YzM240sdL0Uk5AC0rbsindFVDpUDunB9FRl5HegXGSZa23YWJKsZ3HQa03XHIQJCAsoBDGzlwycJ/6dn93FBIDAlq9n29pH1yH6lxVCwtYNr0Rvyd0WBCwqu12SwtsMY+9flM5czea8tx9CPRPQsOJZVvaxWDF1LVb2yBgxdRKsi6hT6fKNnqzRmlG2Y8fyKtvZKDWBlGGVbYW+Pqz5SpJEAxSGjkVt3DrEoZT/XXhPAuaoc+n0R49rpZ9zvEk8o5fH+H/5AXqsrDFhmH/T7nRHAZSpgtkMLvSMRYE7W9jSfYdSTc40Z8YS6hy0val+1KAgeJ3uy7/N8hncf3QcAfPSB/Dx6dIp7t+8CAF6/I1Hb4U4PcSwXYEAd795gF5Fv6gwV6sjrO1MZ0TYdmJ16CyHXdBSPpln14Fmm88qFsLwHPF2mqXJUPtKggF1vlCGK5P45O5VrNwxDgKD2/q58B0vbIPbuBybqItIWOX+WePJUWOoHXmwuzRBQYzrZle8Ucb+LuHa3hph7MHutmOM7CrxWe+tW/J+OeKJ0J2vqFS1flMY9//+N+eFmbMZm/AkaL0UkBPdisAzAFQIj1Arj8UuPUniBYWK75qyxxsDmrB5S5ElpdLbM1irUFGPaG90DAARlgPFSOq9nR4LfzJoPMCdRrseIaJEZJCyFu7LCYCQr4GvflJW5H5dYnJKsOBfQN5yfIaB0RnHpXS4MbOCjNAK5vREsS9ltOUfFnjHf/uZMhnJOIJhs6nFdYe5Z5ARHozBCTqA4iRRGd+8CAHZeEfKj2koQNrIi74ISGo2GZcQ1o3V2nAH7JAJGrwtI2uQWw5Fci0BrGJro3bot23708AEyCop5LeLZ6RwhrZGiIRvUsgALFgdcMUVNfeMeNY0X5Slm7Oq/mFEGBX3cvy/RAUjqHH31FhKC+bMjUh16lwALDlGUwvC6aGo+l+0cIbGVVvsePNOpEcSUyYC1oEoqrFKoPLuYpfxYbXUyDItarrc1e6g8PYRMZw0Lt6R4GtUIqraFzggiG6Dmuc7H8nN/bw/XGLn2d4UdHusEmg4dCe3A42wLIeML1bZgTQRz3ifro5OqUQqBzzJ8dAdFIy7Aqs7w+bltfNHxUkxC1lrkeY4gCLp0a12o/kUtHFc1qOW91jerrrHNu1aMNdmO9RFFnjsRAgQzfRgcZgPskikcLuW92eUTKLCKRBH42TFgczZU7uzixi99GwAQZ2QeXzxCScaw4w2Fi1OAVaQoZFNjuYS39Kr5pbumgm2ZrsQtBgec+MhvurhoALJj93u8CYsGW9QBTg/ktaJYAmzg3R5m2L7Gm3hbboEiKqDY9oFWHsy6XmLM4/YpyN72ECF9xSxbFqpygoJi9MPRPi5pGZNRT3qwvYXzU7lWfhGZTqZ4+lhSk+t7Mlnvv3ILu2xbaKu243rVTEGffDTD47HsswQrS3YlVv/kiUxG7cljfJ0p3LV9SVHcYoG47zW2G2hyeRSbZ/u9GK6zcOI9YcLOd6vTuXAtFAsbrWq79x1Z62WTY0AOj17IRJnPjuHYbpL6ClxdIqLTaT0li7o/QLTkQ14VMEyzD7YP+f4Imqk52JgchCkyVsXivpdYSRFS/qSpSgTL5+97v3CvFn63xsfzE86qPmY9C/qZQOGFjGv1/P4+aWzSsc3YjM34UsdLEQn5Ifye+spr69rP66aEV1K3juHpm1FXgJtjaGndaoZeB7KX1P6N4xgJS6ERe7oqM4UmwLkzkH0/+HGJi1KigzGFpRCF2EnkM3/53/+3ccRIqrmQlVnNFrDsHXM0RlxOp6DTDXoUdzYOSLSkcr7ZFFEPARtFdRZjzkbKeSipSniQAARcw1BWx36YICRLNjvwchEWlo4hYWo6ZT0fY4aRQsTVM2I5ed5W+PA9acI1LCff+M4vYnxB8a9Szvn4+AgX7AnL0hkm7KN6zPC/lyYIG6oN8vuItzLkrRxP4WiiuMgxJlibF0sckZHe+Aw8TpExNTth+XvczKFZ4i/ZrHp7O0M4krQlTuWcBmkE7UHfLOlsTX2gA6tQ8Xg0Bepq6zrxvB71m7XTqHm82hhQPBGGzaYmHqLh2h6PaLvUTNEUUoaP+B05GMwZ4YX+mgQNeky9ZxcLYEw9buqGucigSQieb8l3lIwSMJhDRbcN1IsujWzVytTz2WdrfVhrOzmb9bZLa31K0b7wcysNdpb6gS6F+6zj5ZiEFKADCf0cT9p5F9+1toyqqrqT9hOSMQZx4oXpV9WxLoXj3zfOofUd836/bdvtL89zmMiTGH03coiWKnoPKe95EdSS9wO408qNbnaHuHlPQubT6qLzCdOXxDfOZwiIbzRLufkDHXYVl5LVC2MMxpQTBb204l4f6U1JnVwYoOQNPmC6FZgIji6ipZ9wCwtDglrFFowgBiIKws8ui87C2acgkRkhj+ValBTRr+oar9ySStnliaRTZydPsL1L4iIntSDdgmXH/EW5wITtCNMZraFPFQyfVkf/tTQOMdySSYEClYhVgzNqFN1/+gQTpnXnlIs97EeYcmIz7AwP6wZbtJHOiFv97J0DXOM1S1LeJ3GAlm6qbRxDhT5lYPtHbWF9SdFbege2uycayHFppdEQ13IIoTS/z8CrBARoW/LDqAeksxg9ElcXMzmXdgHE3qLar6epRQuZzC8+OIaasKs/ks9Ws4+QKEnH/WRUuBLJUL4Py1y+1TUqqpFWzmD5THUMcM9NHqLl5VtK+Fd67djciychP660bfzLcmDdjM3YjM34FzFejkjIOdimgtK6i1x0sJLJWIWHrgOcfWhZ1zUiVqZ8i4ZztuNBdHSjtoCBZ4L6VE2vZn1bo7wQoHROV01jI6D1anVsYEy2kQeystx+VUDrV96+hwU1fRfjE0TsMdWsZBWTCRQjoJLaQK0zHbek9XZCtkFGPs2YUcawH6NMqJIXDzr9ZuN5KXWDgO+XXpZjawi95IWqCB5PK0zH8n6RVxjsJrxWjBTrFCktOH3TZttX2L8noPH2LQF4A5V0Db79Wlb63RvXuirkZHyMqJVUoWV0MDnPMdiRNKT0XuoqQH4p0UXVyPV+8vS40x6Z5BWeHjGi4nHXZowFwdyK0WpfG1xjRfE7b4i64971PkKmuI4RTxUo+AxXtS00lSVBgBpRALQsFDBra1rVNbh6GZjKNbCGn0UMpf12eL+GVYdhN8z1bKQwCiV69mn2crmApSxJQK5aHA7hTuT+qJ9OkREWKChlEvYVNK+FDeV+K20AoyRV9HyhRlk0AZ8PB1RsYfLlYWvdcw7F66qmz3H1AMC+uCr2eVs0XjQ2kdBmbMZmfKnjUyMhpdT/BODfAXDinPs6X9sB8HcA3AVwH8B/4Jy7pBPrfwfgLwLIAfzHzrl/+umH4eDamv1jq74u2ZfuAGetFToqsPefV7rjBLWt74OxqxKkNxYEYBnVNFSqUm61Pd22MPS09eX04wcPoEnw8D1ClVa4cVPwnxuvy8+inaJiFKXHU2gex+VD4RbFi0sUXmQslGW2hu4iN014uNUKLXuD9m9Inu/CFpqyG1YDLVfmsvX2LKpjT4dsatXVGCFX+IbcmMnpDGFf3k/iGONz9qhRRGwQGuRsKE12yAjfAnpkirfcdtMEABs0e0PqIe+dA1T/O1zsI2YEMJvLOT989A5K4l9nF4Kt5fkMZ+w9GyRybQsFjMcSHTmrkLG5dsSm1yZv0bIht17INdnfTvDmrnz+5gEbRkcZQmJiOvROFmolDogVXcM7UdTtDBGbXi1D1GoRQtF6IiDD2qQJWuNxJgNQAA3etDBwCNg7qAt/74Udh6umwmRvMARSNqH25ZzyuoQhJJiFGTJyhgLiks2yhGEIrGkCWfVLFJVcM/b2IgtTONoOta3r7o8Vd06OSn5fFwn0EZDu/s59DCD97PDxkMWL+X6fND5LOvY/A/jvAfyttdf+BoDfc879hlLqb/D//yWAvwDgDf77RQB/kz8/dXTN7h5l54VbZxwobVYVMN9kF0WoG1+tYPd72675l/iwM+pEuQPfJd/UaMidubjIgYraOgyPb127jvOHUtUgjovdu7fxxs8RrB0/AADUR1ME1HxJ8qojFEaUgUVlESWe18Lzqxu0nNgsf/YGfVjecGM2mOplibgggK0KtJ5TxK89Gg4QsKpVU08mdzUsK3cFKya93SECtjBELsSNRNKs0kkq1AaXsPw9DiR1qFVEb0/A8aFunIWiNZDqscIUhnALXqAw6NKLbfqqZ8F3MD6h/Gl5X7Y9mGCPE3I+k71EvS2cngkw27Rt11A6mTzlMYQwY7lRtlky+rl7d/C1HTar+i7yMOvschx5ObUrEBJkDrIAli0hFRUBmqbqXHb9wxgFGsaD/XxUWhVBEQjXYdw1hXpQ2zqHkrq0LmDDbNxC0S8uZoc+0hBmR1Lcge+mTxKcnsiEkvYHYFEU1YS8q6VDwB0uWY1swggB1RPaiFLEYQjtAXdbrypca5OMW+uKB6ii+MwCD6hOEH99rKdw3e/PvPd5xqemY865/wfAxTMv/yUAv8XffwvAv7v2+t9yMv4/AFtKqeuf+6g2YzM240/N+GmB6UPn3FMAcM49VUod8PWbAB6u/d0jvvb0kzfnoHQDOL2yEOneWSsT2haOqYuPEpM47EBqRy5L0zbQTAm8lrhWgCVfwpAHEqVZJ47vVIj8iKVpspFt06A/klWqR3O73VdvYkHdnWIq4GA0HWOHoe6yztHMKQXCZk0FhdrbBBFED6IIipq/mkaHqCoEM5nvd51ECU/PL1FTWH3/xhamS1+i5nFXJcaWPuFMCdJRD6M9+pfXAmT2d3YRe03jeobl0oPw3F5iOxdVy1XbqVWhwHgdY60BOqdG3orIFciXcu0CF6EkTyjWfpUs0O/Ja68m0hDbhAfI7/K28S6gyQhbFGi/ODrFUzarPuXlXDyedUBxyraWm1spEroahQkjELRQjMa8i2s/TFGFLA645aqI0a5Y9v7e0/xsU1gYRqkBjSURxnD8vXQ1gk4pUb7f/qCP6dKnP7KPrG+wnDICpsxHlYQIyQ4HS/ntcYuatIQmn+GSWkc9Xm/lYjQ8B+MZ35M5TEIpGDL+TawRBl6LSHXPRec1D7WGOntune4aslfpmOoA6Y+LcJ4r9cNBf8kl+hft/YVHr5T660qp7ymlvjcej/8FH8ZmbMZm/EkZP20kdKyUus4o6DoAGqPjEYDba393C8CTF23AOfebAH4TAN56+y3nlAPUqgyouIootwKm4VQ3o/lZWzuHiOX8lrO2RgvvsewFnGxddc2Yge/LMjFAVbte3MKQ9PjkCf3elwV+9ue/AwBoMlm1bDvH2UPBgqKCjaenBQpiInk9g2m8Hi+bSOHgCK565TyV7iGmV3tNy+Llco6IRnXKl+ixYqCeH59juCdguKGy4NmsBDJZSUckEaZ7W9AEexNH14UwXQGzbgFnKFEyJEs67kHTombOJkW3LJHRjaIiWBuaEBGFwmqCyJPTI7SXxImWMXJel8F1lo6tQkKwNtmlpY2y6BmJ9gwVFINBH5ZYz+haH2ZHfs+OJIIrt2eIxmR95zXPOUXE6+hxxLJcIiG25m2MKxhUjFCCOIam33ztPHnUwFD9sYk8dmI6QmlIvNFEMRpfzAh0F8X5htiy0Agjj/FQO7xZoseG06akhIitEJGtf/lIcMfZSY7Ay8ksKiQslLTsS1xmFjpnMSAkYF4ZtGMRaAtYll9mDnHC6NrGaAmGt1dgUh/ByGtKBx3O6vFU17bP2WB93GjXAezPGdr8tJPQ/wHgVwH8Bn/+7trr/6lS6rchgPTEp22fPBSgAoaLvAAeWFYWvrlAuVXI7KejqlysnbTnQTTQDEFbCr4rV6OksiCdZlCUNWLeKKZucflQWitmFzIRvPntn4NJBaRtCYtVZw/QIxNYU3TdTksUy5X7ZQeaE8BsAyBh6B1vy/agQ2iyo9uxpHVqkcMR1CzpJaaMhvKp3nKK6REnWqYZVa+Pa9clrdtiU+q4WULzq/UtD1lsUfOmXs7TjmVu2NUdpz0s5nKOiu0EumzQkmekh1RytCUuHz/gduThGV+c4/R9mZAOsxu4cZue595rzBhMWBV7/ESy9WTUw2CP15ZVKe0SaSQGkCYDJK+KmsHuIfWNFnM0J7Kd4rHcVj3YVdWH32sQ9+BYwep0c5xGzI55V0aA9z+jxZIKAlh+bw3vtyiKoXyrEAFu6wxqLi5BojtnWV9YQQiAE25B/lJi95DQbXU5lOPZCkOcfv/7cv2eSDW2LhboMf1LXYqEKdWU8r17W5mkyADCUHY4n40FiAeAVibt5XIOw6ZYHaRwbAWxek154pn8RCnVaXB1aqSq6Z6VTrzCXU131m22/PDX/LOOz1Ki/9sA/g0Ae0qpRwB+HTL5/I5S6tcAPADwV/jnfx9Snv8JpET/1z7X0WzGZmzGn7rxqZOQc+4/+pi3fuUFf+sA/Cc/1ZGYgMSEte45+aV7za2pLPpyqnMOmiuuB6hb20L5ninPCC5yaJbgPYAXFAtMj6lL4xR2qEx3+6uikmj6QxSKrqSXsvI2Z48Qsn/Jkr/jAoWKOtA6jOACL3Qu+w4HEWziS7xyVs30AiBPRtHaJnUDWEZwi9z73RsY6s3MJ1P0WM4dswcp2x2ibGjqdy6RieqlXQTTI9jcVi1aK9FMml5DwAbO0krUd/LwCS7fFV7TgCqK8Va/A3iXJ7K/x4/u4/H77/KaEjG2Ftv7koWbYR/RDtMn6ltnvR7SoXxvoY8ONVAXct7xkGXnskLMsnYQZnA+QvKM8bBEfsoUmBGcmxQoWWYPydAOjYOjTIrxIUodoPBuSYmCCuVeSakhpBChIoO5R+qANrZLYZQHqMMUJc0hTRAiZEhRNJ6uYKDY9Nxj9BS7rIMUopRRRrlEfsTCBSOYREdIeL9u9RI0NCvY3ad0SrVETSA9d9RQGhpknTGDnGCwSGHpb98mK+1o5xnj7nmxeq31FTdiQHrNnv27Z6OgrhncrYVKL4aBP3ZsGNObsRmb8aWOl6J3zAFontGYvqKW2DV4raIin79q57q+Lg84t2WNivhHw0jGznNUF7TGYW5cV0vk7OU6vPsatq4JluHYTV5gjh4jk5gERF1WMOzfcmRel+0lLFnEQb8PS6Jc1pOIIOr3cElVw3p+zuOZQLMcCx5rbWu07A63TMZtoTDJJeJYzMZwXuCMEU6wWKAhjhKzd6jfHwKUsPDUgKZtOkkIlTZop7Jqnj4RuYzl00vci9mhzdX9Utf4B7//f8uHSJg8PzvpbppiLtHRm/fexI1twW1aKGiCpm0p53z//gm2aHAYJ3JNstEILvA8C/newjTtXE2csrDGu5ZwCXcBBgNKYSx4HyyWiAh8VVQqRNjCVRSmIz5jbYC+pj97lcOxy9yEjDJs2q3yLSMiY9B121s6jCyDEvA4kTIACyTOmy3CISAzP41ZJg8COAL7hizq8/dPUHkWNakcRgfIeV+b2aQrfLTO70PBMSLzEiN1WaKlTratactdzGGZCfz/7b1rrG1Zdh70jTnXa+999jnn3nvuq25VV3VXv9xtg90ySduACYQktmVsIfHDViQMMbKAIF5CsVuWQPzIDxMUQhSUYJIQHDl2ggmkZRkZ4xhZgN1+ELvd6e7qR3VV1/u+zmu/1mPOyY/5jbnWPufcV7nuvcfuPaSqs+/ajzXXXGvNNcY3vvGNYGrkVAwV0hoiXYVe5gnvB+iZ1euRCU5Z9IRU9UIrHQRZ/odQykN8gK1X8CJJ/6fTVj8DJqeYAaCWjlOUFI0sU05HBZC2vphHIHM26xCYfZvfjSe3hcf1D34zAIqEV9qfna5uN4dnwWBg/6odW2HBgksVo8mzAiGPwGO+fQVCdrRr4016ePdu4it1zND442XKdCh7NzgL4uho2UurNcBRx57syEGyMoQi+kdv7uPa82wno5mc8QgLFcqhhIaVAMMv+1WNO+/EPlih1izTFlpm177yhRhuvfXaG5gz5PrgjRcAAHXXYH8/Lsg3Xvg4AOD69Q9gdUS2rjgcULa2Id+osAVmmhRgK6O8GKOdsoymppyIASzB3Dx3CGyZFLTfezFCNo1gdnMQxxCaZRRiiv+K/xeXxPM7bXnUVQAzYVLUke8EQKArc4ei0PPPJgN1f7Mr1caWqY0XJOuwCkzDcqPNClQq/8HQsy0LjHn+v/KZCEa/+oW3sWTmcfZOTC5fsBkuU0Z2VAgMC2qFqo02G6HkwiY56dQZABbRmo7H0knSjnKyQJC48Isi99anggJtB2SNXVNZ7P/PY8U9LC1ePWQijxhfbcKxjW1sY0/VzocnJAFF5gEYeALOjqGOC1FyAwC8tSnlnES5pS9MNKkor0scnYpPqLYosFC5BXJ2LuzuYY9i7Eu0qegvJ2M6O1pgeZP95o+iR7BqLNpG+T8s+CwnMCVb1WQey2VM4VtVXsQRZMVuo8pGbmoETX/zoFbLOTxDs9mM+ygFK4q2190Id+9ED6blnEyfeRbFVvTcGNVg78PfDCEHBy56AplZoSNY61qPrIyewnSHjRMPZ/gnvxef0h3Huje6iFGMotCt4jyW+RTjSdzR7uXIIh+NdjC7Hffz2tFraNje5u47cX+lbOPGtegpuqP4hD48/BIufjR6NcWF6IFVYYKjt9gSaQGMLkR2deBY7WiaCptLisT523O0d2PSwKp4lwlYqbwLgXXxBbwntVoCHOvkPM+BL/ZR0KPIM9ZiSYZOGyEoGzl0KFgUG/KAjkBxltMbMRWQkcJBsbESBZZvRlrDr/3q/x2/m12AUk+0Zk9mDS4V8TvWTgFPzWjyl0Rs0tsOmoLfKdHyuPMFPaGRQUdZF1vU8GTfi9HfkQQopyajxiTvKAHZrpfOUUrMWhPEtRZdCpMElDxfD2vnYhECArxrIACMioxzcnLp+4V1bZfqNRxF1udtmzCYVIBXL2A8JUjZsbOpl6k4dO96vHkm27voRCvqOwiV+Qxd2fnxTbQs0RByNUJToFDdFuVdBI+jZVwIJqMclmS/jBX8rungG7rWvDiCq1OFf07+SmFNqpQdMZx46+5bOCJmcDyf4WgZw8I54ZQbtsDVF+LNevX55+N7sHB0rQ0vYIMJCuoA7c/ewYw4woWduBD89md/GzffjGHBd33HJwEA45HF66/QzV7GG/jGx96HN2/GG+rDH44ZsZdfehX71FOq9jp87mu/E+d8ToyquoIFQ8FtLo65rbGzYNdaYkOtnyHn/KzemKE5jPOTXYx/i91LyLQQeO8a97GEczFcnYT4XbdsUKiKIkOwZXuY8CFrbc+FYeiVl4DJlcDHa8IUcGS9VuwWUkgJz4eGkwDLBUlIcHRoYBiaFyRU7r/1Nl79nV8HADxDoXpndtCyi2xBjOHSTokrU2J+hYHRhY23aTUaoyExVzmNxgCp7pYP7swbuJaYadXACUvzDTlq6BePYYfjvluxVtuHwZLT18n3wdkgkOJLkwnysv/Nh7FNOLaxjW3sqdo58YSAIOQa6FNoAJzpqt0s5mjm8QneHLM7ZdMkHaGCguczv0x0+yOyn1FYfPRbvgUAMGHfeOcHTz00yOjBLJmNMp2FcVoywgxOlWPF3zaU4OuyFa8rkhIAACAASURBVIxmW1AnULBhBsq6VWoUFshlykS0DRYa8pd8MKgpor6iJ2dskTg/0pUYVXGMY3pjL1zewq6Nv9nNj/jbSJknH7RQM2DFTGBWlLh4ObKr3/5SrKp5vryOG98aPalLz0Qv4+VXvpQyhvP9yOptQofXyPD9R7/0j+NY6yUuUiZE7Az5DtsIUU/oshjsbcffzLfi07g+vIV33qIQ/iyO8dqzE1xh19Jbxyt0x+zLPmV2aNXC7BAAvh45XZWpAYr+H34+eolbk7HWDsNQ5XFyQWCMgqcjdPSoLeeunQkC2fP5mGFLLhgbKlDSo/R5LycDI6knnGcGajUuMWU48vWvxiYBv/Urv44xr4WWYfYbb34ONzhnlwl+72UVJrzOCh9Sr7I6IcQenp5QwfY+WVWm0DuQB+bqLvUsC0YgLGvxLOuAz2FUof8MXycMtKgHW9EbEynwiR+kbCRjbSoef1jbeEIb29jGnqqdC09IxKAox/C+S0Wmmi70ISRMaNmskCuPglhOITWOF3HVf4sN+JqiRUFeRkkv6sVv+nZceS4+6ZdgHtz65KG41RxH5PCEGVm58xaWHRFy1mrVbQPDFpy90NUYRpUXF0tA68iYjhdxSRs6p+xG6zs44iQNpRpG+Q4CvblDAuGtK5DnqgdtcGUn7mf3cvQsLm2XuKCpd/J2zDtvYnIt4l4rpq+dtRhNyC0KY7QqCcJt9tkLqC9zbPQOdrsOtxfxc6+9EdnYL33py3j11Zhuv3WL/KxsFxf24hgntsPlIhZPHmwR6wkWb7wc8abqxfi52XyGgp1cteXNnXf2gb343Vv7x8hUHZBP+PFzV7Eo9ClLL6kqkjxGNSbP63iJro3jzsk272yOtiP2ll+CKeldZtGzLmwGaOdVYoeNaVFMSA+gQFvjO+TkhJVZiUNeP9VWnEcpKsh+9C7/7n/7V+M5WE3xwe3oeU4473tNjev0GC5qsXGeIWeK3pUWYy3MVs+rNMhZ7Nso9ms9soJeL7lKaBsUZNyHZolAb84SePewgILd2mEjM0kmJQz+mhOiZQAQoLwtScqMIWFU0nuKD2nnYhGCGIRiBBM8rBYjeuXOdEnzZ7y1m0Kz7cvxYnWrBQxbLPtRvHH3Z3fhqWr4gY9+BABw4foNtF4Jjjy5YYXAi7WZ78diWAAl9XDEr1Ck+eQsS94X1/Lmz02BnKS31axGpq2nhRkMa1JbHgXUgRHKkvR4Hl/b1mjIGSoJwJpgECjpmY2ArYvxYt9hQWwxKnBEztBkwQLUgwPYSXT1s20S2Gze86hCSOoBrmJpxd4Uror7OXolFpnuv/0mfovKkp/93ajSOxmNcYkaSzsMW1588ePYnWhB6BLbk1jpX7JA99XbryKn6uFbN+MNOs4ExnDxbFmWctDheBGzfzvlFGD1+IzFr64I2JqwbbXeB2hTSO0o6J53NUyn4QgXkVAip4i+NwUMF7Ouig8emC0If7SkKgFsC0/Oj8q85jZL4UrddSioTWW4ENTz23jp//ocAOByG8H83Oxhj+179pi123v+GWxtx/3oQplVZSp+7byg49hVgrfNAzoTr82CWV/J6tS1F5pFNIKwUlgjwI15XZcRFF/aDKLyt1wIJU4SJ/Vk6VRvIchg8iVlxYwS4R5RSwjYhGMb29jGnrKdC0/IhYBZ3SKzBpmKiGfqLnqAYG2RlzB8v6bLeBgEk3EEKa/sRpf3ubLA/FYETy9cjbyLujLIvCoGRoDWdyu4BbWcVysEMoErUvXrtk36xyXDrRByjFRPx0XPq17OwcwyiiCwBBetpombFl1DvR16eAYhcT60DeqyXqQ+6NWIbnmzgLA48sLuRaj3pQWYB7M7cNQBwhZ5IrffQMXU8lYWQ9BsuoOWPrPzgGNIKezQumpavPb5LwIA3n4lAqr7b91ER07Uhz8UZTUQPCYMGS5fimUeu1uTVDz86lsHmNXRM63Jtv7ER56F8El5xKLd4+MGF9htdn8/noPdHMgIHi9GHoagr5BaMBaPjo0QS+2XVBoI0/Xl85Q5eecm/D55WUarNi3ARo+SrWDpkQh7xAtMCjNaeqNZVqJmSNixDMKjRFFEsNuWFQL5YextiM/94mfw5q/HeSy57eLoGB9k84BthlP5OEPGro8ZeWu1GISCmtYmgy+p600v24zzBABraU1eCETDNt4n3hsYAuV5XkGortk1PIZxlc5H8mQgPT8IveTHyd7z8QO9YH4v5RHfct4PNK0fzjae0MY2trGnaufCExIANgT4zqX0t66l1hg4PpmMBJRkrgpxm4tFlprxtSutB8pw+XrEDjo+bTq4vsSI4Le4Fah4AFcLRhQSW7HjgwkGOWt0VLXRda1i2QknsEbQsse89QbGq3gYOG6DnE9hlbfwXYNVUslTJmuHCYleS3pOVWGwTYJbkRVwLI5UYqVrLGqlJhzE37s0nqHdj+NZjOKTvAjPAnzqOztCxv71jk/4lz73RXzli18AAFy4FD/38W/7BDISQV+lkNnrX/86rjBtPyWoHTqPmszhW/uHmG5HLCQjpnHnICQn7ZUvRMzneLFMbYkW9EbbYgdT1ltdv/QMRqP4eknMzC08si0WJM+JncgYdhK9jOwD8W/YPUB1/EL83MEtfv54UG6YoWMXkpxdKWxewBltLM/isKxCSZB1RfyqzKq+yNbkKEfRKzr83YijffkX/19cIT1g+0L09Pb2JpgSMxpNmdTIA1ypBbzxTyhKZPQyrTVJ6VO9I5Q5bKYenDZtFNTEwlJ/wtajYBFxs2rgHVUxt+J4jLi+cHWQelc29BDV6bto9Ft678dD+Fq9f2kF8/kSj2LnYhFCAOCj+3eSaxk6F+MHAAgNWmrnrFbs3nm0gj0myxrxoq2uXYG5pHR98ne8T6i/AsHd7BAjagK55Rw5SyrqBXVuigo1XdlsrCUhDZoVZVnJeL56YYRbh3HhklDAslrZO1XdW8DTVRbN2hU5Mhtv1mP2bm/FYb6Kx2d58W8XIyAw3AoWFVm0jhm47tgjZ8V8yQr84zfuotiJC8SSekFidtCST2Mv7mHE7Mg7r0eg+K3XXsd3ftd3AgDuHMTvXLuwizEv9pt3qGS4PUJgkemEJR8vfeFl3LwdweOAEovjeHO980a8MZ+5cQWHBEDDEcX4213cfSferRevxsXjaFlje4f6RU2NFat5ty9GXldWWawIwmsfuGJkEXLe2BzrdGcX5iCG6AfMZIm5haKlhtJ8hs5rSymqJIx73aKG8rxFJbAUoT/mSjGqyxT2tjB447Ox2PelX47lGC9OJ7i2R7naCVs57VgY8rYcK1ltNUajShBMQmSjaQq9UAjybQLNBL+zqsKS16sW1sJmEN41uTaB9QY5SWgLVyNj/7Kguku+Qa5SyKHvxJukXE8C1HEG06thy5+T1oUOvn40ZcVNOLaxjW3sqdq58IQEAVnoEFvN0+PQViJNA7BAzyIA9D4Ce7vnqw6LO2w9Qw/14gtbKMn5cCvVaqkhFHdvGcpkbQNHvWi3PAZYSBgozzDbP0TOp9CCTxEHYLtg6xyGjq+/8jWohIo3DRZ8UhQjcjCaFi1FzXXVb1uH1UpBT4KDWYYxOSorHvPS1akwd6scJ53oBQFjKfOkHni4jKHO4a07uPpspCZYcnFGlyqUTK0HAC15Vpbp32/+5D+H7Z0YWuR8Mtd1gztvRU9pRa0ea/MkiP9lpvJfefNttJyLZ67cwPGdCB5fJGg7DU3i8ljWqo3NDkb0LrfoMRy2C7QMt1HkyFhw3JH/Mt3eSh1olbaxODrCSAtK6W005TQ1Ecjo3SyaFRz5ZFtFmQT1DUN5gYVjWKuyHe2yxnyLdYk8cV5ahK14/mdfeROv/mL0gBwLb29MKuxoSr1S4HkEQ7XFkt9ts1FqhGnG0RMsx5NUg+Yzj8B5aeh5htwjaD4+8eU8hCG81w68PqBhOI8MMLymfAq3zEDUXpuDAh09IW0OcZaH8qDmhg5F0vd6WNt4Qhvb2Maeqp0TTwgo+NdpxwwuuB0cWoKxszu3URIV9grwhhqdkhAJxtmRQUPhsYytcVAfJ5awLFl/dvMA4ZB60cHBKT6QpeAavqFMgnb88C1Wizc48vjb0tap5UltDKotFdSKT9522cLP9Vj51O4EBds3KwzvnEPNoqeM9UBt16Q+8I00yKmJ7Ams2jLDgsS8tA+TYUEP79K1+LlVexOHkXeIXXsNGVsY7TJ1fLR/FytWh09Gcdtnf//XMTuKTOeG8zAajfHqVyI+9Aq7k4xMhguXIgZ18WKJr3/18/H452ReXxqhGpMdTfYz2gL1UcSRXqeX2ayWGBHzulMdYZcCZpXXXvQNMnoZWp5U1zUCW2ZPtkg78HXSU672KCEyn8CR6FfDpeSBdjnO8gzGqrhafG/aGbxNSkRq5GiBpY3b7v7el2AO4jF864svxjFkJjXodFuKVVUoiOHkbO7oTY4JsRqVlvG5Tc0xpQS6JOCoapM5cgLbyu62ksFRrdFxv6vQoKAHaLwk6ZFaqxC8JP1z7UpiEAb6ZL23oyB83yJ68F4IPS6UPCvgNLJ7fzsXi1AQoDUWJri+cJU3dbda4JgXq/c1jo4jAGw1PPIe5ZUoKXHxxvvj56SBp6xD20ZGbN4cw/FiPWKfp6oFii5O2Ky5m4C9+pDcIGNRMENRcyGwXY05e4PtMAtk8wqzYxahZgYdF5KOIHNoBRkBTjSq3gd0gdkx8mEKa2GUY8STOgszNAxB21WDlhOkBbrGZJjys0sW91ZFidVKdYviPLz5u78PN47h1uVrV1FpeMSL662Xv47LuxHMnb0dj291fICKF/DOdgSH948P0VAxMvDhcHX3ClZ346L3VvtVZJnK48Z9vHn7AFeZuQmB8hRFnQThvUqZFD3wfDw7RMMQtmFh7o3qOQTepGFK8NeUWLLxwJufj/ym8ZXLuPS+KDerrY0m167gmJwf25oUSnstLLZ5yo4VpbaLqiFMKKik57wQgF1rd6Yltr75hTiORlU9p0lbqq40ywaAc9KwRCMUBTzn1lkVzgeE4b+dFGjJx9Fuq01nMJqSl0RelhiD+ojJE12Ysiox1DPnUrsiYTIiZFabj/WZLgSsNZe4hw3BaO99L4ovAzD7EUnTm3BsYxvb2FO18+EJwcDbEh4+uYLqCWUjYFclM5ollpP4NO/2o3dkTYmr73sBAFAQ9AvuEJZSGMowrlzA8dsxfNgic7SdtRFIA1CiRjtnCx8+ZTpr4WoNZwgE1wWKXIHb+DsSCmyRtb1YHKGZr3MncoQkYKZpe3EdQCZ0TRmQBg6eT6jFkkJeJktAeb1aAPQutPbHdS6FguoEZxYIfJo3dfQiXNtgm1rFW0WWnnVLFz2mC5fHMPQuizzO3Uc//AG8yWaFxyyOrRcrjMjl+ZZvivV7YQFMyUE5XB3gAlnB7jh6oat6gX2K3l9mzdvh7A7e2Y/7vnol1pr5donnn42Ft/sHt7CzFc/1NcTz6psOGev+GoZTxc4EBfdXUPz/6NYtzI6jyFogEG6aDJZC99bOAMOwl3KUrW+gmWVhervJ2xRGOW0dVE6wdcBGBi9cQj1neOjombkcXr1Zre+Cg1GYIUEGObpcpUMogxI8DL0jU+YojHrFcR/NsksdXEEOlheLajvOj1WgO2R6aQHGolFtaXLecjOCQMcWLQSfauKGnomc4dbcD5w2kPs5Uvf4zsY2trGNPUV7mA6sfxvA9wG4GUL4Zm77SwD+NUQ346sA/u0QwgHf+xSAH0HMZv+HIYRfeuA+jCCrKvjOwZN5axjHOg9kTDNvVRcw3Yq1YGYvLvWHiznGZBR3lMSwfgXfMN3OSu7bb9xEOCZWw/S+9y2MtgNeOjBrnSRR26bDjF02tigiFnvA8zvK5O18ejIF5BCtsp5FLyQXD6HcJhzTqcgB1qghU51eiyVJiC6lYAWa/3dZi9yoiJbG4haHrTbe43dcAHsxoj6g3rUDKoq2dcd30GjN0DTO3dbFPawohJWzVfFISuzVsS7rta9HL/L2/hyOj7qSuMOibrA1pq708TFKArdbF0iiNMCto+iZXKLEiMzGuP4s960tqR1weBg/V5QGJfGT6dXoZXZdiyXxmILtuZumQUnp1TEpEeVVixnxHz3OcnsKkEW+nC0gxLNKspYlz1GWClbTi+wcrJIiWS8mbYWOdX2LUYYxvauGFf/VZIqGnrahiJgZjeDYWSOnp2NzSYz7lFDJS7jQJ2YUKDe8FkajCloy55MShCQNbkV0pC1Qz3UMAquKDJwnQYYAlUSO3+mcG4iZ9XbSEwohrHtCep1q6yOEvhHiQ9rDhGN/B8BfA/DTg22/DOBTIYRORH4SwKcA/JiIfAzADwL4OIBnAPyfIvLhoKIj9zDvAxarJYqiSEzQJTWQ23oGvx8ndLYIaBmaqETF+OIWaoYUllmibn6AhnT9houIzFcwvPB86t7ad5jsukE7HpZ1ZDmQcwEUqhvOF8fY4s2nfa7auoEhB2lSTXpmNtmoi8UxRiMC3GQBezg46kkvKTvifUg3gOUiE/K+13rTBbRcAI2K6LsOBcc7V8DYlzA8lknLRW+8nTSEFwd3cMAyk+38w/H9bAvNKmbCxMeF6+svv46yoXQIs2nXtke4fSu+v8UwaF8MxqN4U4z2gcNjZtIoVSHeoOriTXywjGMcTccYExzfYXZoWo4wIqelqsaYXmRPew09Vyu0VIeUIwVbgZoLwJRFuaNyjDmDU+HiUWYlasOOseUuSsTFo0T8vcXsLqRVQJ3Fr5IhI1Ac5lq02cGwA+tkdw+OxbeWZR2z/EjrZNGx3KhpOlQs71BukPOCKkmLaIbKILAS2qEG+EAOmS4OY7RkOue68IhFICtcuU92WaDM4m+vuhUMHxC+UFmXLC0+GjsJBnrSCj7fYy1Z6ztvVFtbQzkZZNIezh746RDCrwG4e2Lb/xFCktf+DQDP8vUPAPi5EEIdQvgaYk/6P/ZII9rYxjb2DWXvBTD95wD8fb6+gbgoqb3ObadMRH4UwI8CwLXr1zGyOdqmQ6Nrm3Y5NCbmLhE7GaxY7Hjjmeiil9UEAdFFz5iWX9THwGGsLRtzpT5YHCLvtPc3064hQJuNh7ZBRy8lkFvUyjL1PF+tqECIDNLwKVsr8JwlUezDOzdTOJZp9090OFCGtzCscyY1PRwzpWtzQT3jU5hs4bpt0enTypZQKLEhUA5ZoGNLoJFKQiBgxRo7R4W9K3sXsUWgtypLVHSfleltMwBs5VMv41P2uRc/gvaYqeCCwmsHc3zw+Ziutwwnrm7v4K1Dhr95Dk+PxEn8W5gMl8md2mFX2gpZKp4c03PY2RphZzuCtNefuYHj6DSl8HjVNSkMKah4WQULw3C2PYweWh08qhuXB3MGBG8AMsKDcVAtc61zst0YMCrbonV+NoH9IlqrJegYJvrWpxDH0FPsuhoZvXUhpGBMgFW1Rtalje0I7ZIMZfKFstbBqCdcBrSqMkqgvDSC8Ra9J94TbSewhAKsFuCODER4rvNttGS4O7poZZbHMH9gAukdoPtEU8MuyQBgGJrq9R+ch3OPxpj+Ay1CIvITADoAP6ObzvjYmYcUQvgpAD8FAN/y8W8JU1OgMwGNSpUSv2iKAtVFVpFfsrh9yF5Mu+xAaXzqZFrfjfyfrD5A10Vs4fAw3uiFsWlR6Kg6h6ZN/c1CvcJEOSg8mcd1SKQ2aSn52nosGCpqBqr2bVJjMVtjNNTMEYZUi1UD4b5b/k7btpiQeJeql0MHH7SANV5swbukCCnWouPNo11gMxNQ8SKbky/SSAlLdUCVhhU4zIinLCdTlM9G7aWCN1TbLRAMJXPJJ8rHU4ASrSvE/T3zzPsxfyfO85gr2GI2Q7gVf/uFy1fxMhfcDzwb8aTD/QOMRvH1TkVspexbNOfMDnZuhRWLiI8P51jcJQGUi0yAx0pJo8xqhbHBmKuYEvTms2Ms7sQwfLpHBcFiG6Pr7Om1OwbYzGB1m3gaKhjFyVgwLMaiUaEoXQiyXXQMLYvcgjXT6LQTq3epJCJjYS28R1OrQmOfjQOxoK7VPnUjNOSjdb6DZRbSkbXYGQeTKfai6oYFrHZYpUaQN4DPdbEqE9aT8TrLrE04U0KSBtmxvtfY/TNjJsuQ8YGjarPehNTC6WHtXS9CIvLDiID1nwz9yF4H8NzgY88CePPd7mNjG9vYH317V4uQiHw3gB8D8C+FQNpvtE8D+Hsi8pcRgekPAfjNB/1eEEFblAiuRWCIArbNKbxFo9ksazHdie6655PH1jPY4whCr27Hv2E2h6njCl0xg7U6OkYx0oZvpNV3XZL6CPVxyiJ4tkOpzASrJZv6UWuoQo4VXeoZfxulRUmQObMFZmTjaqgnPkPLjqHKwM2zvKf3cx6arsOM6oeexa2lNXANw8hgk95wp0zu+QqWPCFPYNWXDsKQUtm2mZRoVebFTeBsfHpmVfQo61mN3WksehV6JiF4zKlbPb0cSzmKsANLL6Rh9q+ajPA+qk065Lj+bASUJ0Qc2ysX4K16XHGMF6ZTiIbKFIbPgoejF3F45w4WzGZu8ZznpUWpTQbr6D1g1SQG/M523K+xFlPOU9ORJzXa7fvPS4nO89JnmGR9AaMZR55XgwyWsEAXON8rg4wi+a7zqbCX5G9kzvTJjoUmHHwf6jA75osSIeO1wNDbNUDQZoQGUI5b5ic81Bo5M4CtdgsuM6iw5pIQr9g8hcLR/2nTKyAWvWqYqc0fQ/dwGa31zJhB6LRRpOEmkxQxH9YeJkX/swD+BIA9EXkdwH+BmA0rAfwy48PfCCH8uyGEfyoi/wDA5xHDtD//oMzYxja2sW9se+AiFEL4oTM2/637fP4vAviL72YwHbrkHSyO4pNudfMutAvc5evPwRBHcAReu9Vt1Lei6t+cXTfMzEA6LUZlDN12aJYR1A7Umm6XgppPq73dHbT0uOaswcrHowSy+VSr5uAZNFuVHWkbGBa9LmazxAVRuYmqNDCB7YuZMre+RTuP+1bA0NgMhqlVpRE4ibVpcX8ZuiPFHuL7U8lSDO+J78z9MoGZFy9GjelLk8tYBaZwW4dwQA9hOz5ls6JIgLJymYzpMJ7SAxpTRbEOyNi2aHQ9MqY9BFt1T38wrIUSprpzCI5uUxuaHuq0HOOVV16Nv70dGdN55lBVTLfn2zjk+ZKkN27hWZc3ppCbtX3b7eNj7RxyBSiZmte20RLg2Iq7O76D9oC4nfa0Xy1T2toohuIBUSVDp/oeDUBpkXY1g6/j72jL5tB6LFZsvaSNNbsWhr6Heh6dVOn6yZhiD5lLiZDOGmRF4Pv0ZNotOJXyYBeQIDUWjhKeLDx2IUcIWsDad5dBUlMUpB49WjvmfV81njrL4JStpecDEFRSRnvSG+llQh7SzkXZhpr3bSprVv0dt6wTVb/YAlrL7Zx428zQkZgI6IR0Cax1dJeLUCN1juSEjbZyLHhjHtw9QkF+Q0ZeTr5cYEy9lZqAsfM1nFVAOu61NAHLRdy2XPkk0WkqzXA1WDHM7MgJujiusMULtyWRcVXXKEu66NrPySLR7kPI4bmIGQ0nxCHTkIKAsq2uouPiuTyOc3Jr8Q4ukHfj3voauruvAABmq/cBAKoXPwqnQLlmW5DB6iXCsC6MQ5KL6d1uQaVSpcGhZqsj5a/UbQdHgDunZOvB4QI7lyNxcTThTSjLxJPp2th7HQDG1EFquhq1Ct1PWeqRl9AuAx2LUWV6EVIpMM+sphEEhlTOdQDD+ZxcpbzYgqFMalhxgYKDaLa24zlYLKHJ1cI4pGuOmdnggYyZRy2OtblJIbcWyfqul0nVfWRllsT4s6pIvdGU/GdLg5bhoacOUjW+jOk0ntfjRVygV7WBKPvGh7TYKShuxELZOaLXWXAP3S8sMYp8SPdrr/4qZyou3s82ZRsb29jGnqqdC08oIMD7DvAOLRUF3UqBXGDMAj0vHi6oNi7DkuUShoBs0VH7t12i4dM4deJsAU8eEPieoATxPUyrLczIM9GGcMumQ14qMBn3twwuNTLUB8IcNQwLS7M8Q0v5jKWWjgDIFCgkiOxcwIohlQrnw7Sw5PyAov0hKxE65S1lyJi2NerWN7P0pOs4Z92yRUH956MZU/kXd3DrZtRBKosWRwwZ3v++6FFMiwzHqsdND0RaINALM6rAJz7xg5LyQ+fRrnXMJT+Gb2crj90i/qaGutkow3gnMnk75ZiUZQq9bOvSOc7poZmuxvhC5Ictyf5FKJLudskT4uES69fqvBuBYQHv9PI1NAypmv0jzt0SBb+TK6enblN4JCq3AUlz79oO1in1gkXERvoSBs6D6zwMPa5MPcosg1gtGGa4iRto6V77bJFa+eSWMjD5BIGdGS5fjV7k9u6HcEy6gTtW9c6s90Zs7/nruIyYFGn11QMDwXuV5xhIdaiFEBDUY/I4HbJJSMz8h7WNJ7SxjW3sqdq58ISAABciHqRYkKeEhgRgxKd6MD56TAByKgt283nUoQYSSOMbhzFlHRaDYlUFBQviF/WyhSf7ebmcoyApTj2hOghmBDv12TFBjoLSCnPiALMasMRgyrJOpEjttV67Nun2NloPZAwWLDwtiSHFN9SjyvldD6vtgsIcdsX2Pq12W5TEVrUco1uuMCMJLRDUfv2tr+DyBRZ9Hi+xtReJe9kk/j04nCObqr4x3UNTJJKeSYRKByW4aeLTBiQxtiCShLm0PZGdVAid1sRR/Mt1sHzSa5eL46LDFjGc1vXY04pP8CzvWdpFGoPtxcU5Vis+dTVBUhCsEESJi0DISBAcEQfKWnT0wj2PSwqPTikcpHV4ayA8r+NyF0t6z+C1VXd3UVIVU4J6zAU6lXDRREkwyCin0bk4J2VVoaTnhYlDWylpMlIULl19HuNLKuFBykDb9FiYKHYYAG2NJQGe17OewwBJOFOnmu3htFszhmsi6AAAIABJREFUZEf7YXGrIvghrLUC4o8/sp2LRSgExMVlsAgFLkJWDMqt6I62qBPdHgx5wmqJUK+r5GWZgSPPSLk63gUYzQRQAwZNk4oNg3dJRN+RL+I6D2M0Y8STVa+wpNJfPeFFbbbT4ri//wamU1L5tYgQHiVB3N1pvKBmqyVW2juMmY48jKAnU8s2MhvgeSOMgqRWNVphHvIIxAOIVbgARpXFnNyiGcc63t7BfObTPG2NXoj75jxesMD8nZhldDm70l56NunbiNUSlNAzajVhlGewrt+oN7FmYwI8CmZjxtQd8tKhVY1W3lC5eNQ8hmAlSZiKtjySDN0g+QCwpIM3u45HDKAJIceNxgVYngMTKlRlDEOdKibO9pFRJ6o9ZHar7tJ519AoywsEo8WjAYE3e15R3bDMEZaqmKBNGzyM1sewNMRICU/ZWpBDVZsjGFVWLMfYptLl7m7k/5bjy6lDr/akF2lSx1OvvDQJqbNqfFBotlMVGJDKohqGvN4AeVA1h/szpdMCLwK9XtdKPTZ6Qhvb2Mb+MNm58ISAAPgO7WoFX/eANACMtqfwXHld6BJY6akT5JsmeULq/VR5ljqLBvWEOo9C9Zldz59MqoWuTi6nguN5McYBpSM0DJgWPq3cwifiYungiHAXtkKzUiAwfmerLBC4T8sw8upogttzcoFW8XPLxJLq07YlPEoCpV3r4cnMrhjCtb5NPe0Lfi7Lc1imvadFBH/rusOI4WZebUMot1GQwjA5PsDh174MAHj5tegJ7D73ITz/L/+Lcd+WhZ7SA9Je2d1i4I0qYoakTKgW+TL69FS1wGLgKfHpH/rQchgdaJiRiYHwGDzT7Qg2eUIqtiMwKfWsYSKCwHDgElbobLx+5gcMGaVC12n/eqb3Y1knAKQuwMg9HGVbjmuX2i01Wm/dlcgyCvN3/fxoGDZi80PngMBwzHNbGLXYfSZKq2xfv44RKReetWNestQJWK9VQQ5PXlerlABjU4pejE+AtM6jMSZ57momnJ1aP6WiuPaZAHV71jZvUvQb29jG/jDZ+fGEiAdp+xL1hMY7UwStDvbdAJCOT7LQNIBiQgRCi/EICxK3AgHj4D0sn5TaNz2EkJ4o3vuk6qignfcu1QRpy5tZ4WIKGIBvmDoPHnlFTwFZ6vOekd3qV33KeE796uNVi4KiVlM+1aXIcMw6Hzo36GqP+vYh52I3ESpNrccVYBQIpZfRzjsU0+hdHB2yo0dZQJq+JXZWxyrz2cux//zRVx0OWXl+/fILAIDJVp6AV2FqPIhFpkzgQO8PTd85GANsRrFhuH6bio1JkcTavGJaIj3JDgN1Af7bGw/xPUEyHr+kJ7x+zsDDKLM4PZS7gWeVwRQRAM8mBJ5nc2S8fro58UbnkfEgcuKEzWqJQG/MwiYmtBD/K/MxljN6B8oczvpWPi3rxWRcQCa7PK54ri7uXceN9//xOIYyJC8ro1pD5zwMPTxH769breCSIqh6h1nPmB40OtTrWhBSaj5ZCPDqKcppbKj3iPpqhCCDzhprf997ZcUnY1yEEiAN7Vg5joA0AIQOMgCkASDUrgektRCwa3udIC5COTy67sTEI/b6Sq+TO0tJjwC0vHGzQqnvAStKJzT8fJ6FRNGv8gzCDJbygIrJCA35QYZh1GK+xIycmetTZQx3yAjWrhr97hQ1L6hlvUROEFOLLatiC8fkP3UMPaqshKdQ/hYzR13dwfFCcmVIGkWOypOrwxlaifP8zD8Tw5G3b7+Gax/5pjheuvStIIXHqSwwDLglrl9wtTlY15VJvyYEXYTsgE/Su/R9qaEMLmVd4Qx6OX+eX3j0wqamH084ERJIv0gHqTQJiWybDwqTJ/2enJo9Yb5AR06ZMZSOCRcAZiarwiR+kAK8gg4lS1yU/iVFBsPkSmDxb7V1EVt7EXAeTSmrUoxRc259K4prJ5kYEYEwu5iQ9xCgyWFttiZGElIs8BBqD2nIDOngVfNHweyAVFB8Vlim24JHOm9yhqh9wGBhekjbhGMb29jGnqqdC08oeJ9A6QRI75zNknYDQBqInpDyUbRRn2uXa4A0ABQS1gBpYD0cA/qC04LsVh9iB1QAKKha2HoHp8Arv5tnWWqhEsoRAgXsAzlGDQDDtkUthewrW0IfYAcs1LQSEmNYWcDeO5R8erqQYUUpkIVomx9JaXTVNIYtYkshAHQO0Unoj0W28A4LOC+QoD1yBjtXY/p8zmaTyztL1Hdit9ViN74HIwhGi2jX5xKIT8yQ2NMaZgVAu81aPRYPreUz0nsyZzF3k9cTDKxdf26u8VeSdyQxxY/1h3JIPBpJci3BKW/HoqAONGtW0VoH08ai0MAiamNzFPSUXVihy5iaz+jpSIZQaJ0cPdwqQ9iK4ex4yrT73vtQjPc4JayNazoYp/7TGaLzImmzerVN7XvG/ZpPoTwhrMlsAIQ6tLWWpuUHRafDc5CaI570LE98bm2cj+gKnZ9FiHjQEAsCThMUeyxI2zv34VhBqcnlslnDgoBIYBtiQQBxIMWEnIOY9fa1TdsTDwPPfos8YUeqT4Pgk3ynGEltm5Uub0yOmgtEzWPJnE/V9oHLUQ6Bpet8xAr7LB+hY6W2z3y6uSZj7TVVotXusCTUZVgkQtmSC8GsXcJTrH9rFGAZ4mZ0740tEs60vMOVKdvCnJm7HZUdFUBDIuXgcDbj8UvfjSFAw18PS1yvbVPsADH6Pv/6LGW6zIlzodv0fKUbahA66MVvhuHEWmjh+0/ypVKViqxAaFW1UAmOOXxLcXjiJaHzULjJ5xa2Y+g1J2dslCEvGdbvkFtWXMf1D30SAFCxdKR2BUDeUtfpfAV431+jJ7EZ7/3atQsAq9UihbBrYZSO11icWj9CSPdZkNMLyVmL0HrcJfd4ffr7D2ObcGxjG9vYU7Vz5QmFul0DpIF1lrQ0qwEgTb5E1yYwV4Hl0Pk1QBrAQ4DS3RogDURQOisIXPJp06FK3VSTJ+QdbK5cFelDRf62sTlaMphTmFBl2AnxqbjPAkQ/kigzgagDDABiA0ZbbDHkm+QBGPW22oBcAceBVEnOmKLSbFo5QmCBr80D8o5FtuxP5bd2scvWMNrba7p3CWFG7SWC300xQpaYufQcfOgzXaHp2cxWwWoLx+/oeRDrYKH91DmN3iWdJMEIih4nOWRpk9B9kqIYlBac8VBfCxPXjK5Qy9Kb4+Vt7KrmDz3CrBhheRjnZztjCU7TQNiYIJiAjOFxdZUhWjVBoJaRK2NJzI0PfBssC3hb5RNJrBAAkLxSL5ELpONVb+csz0Lf67ruzGNM3o85g//jQ4oQ1sLVFHoxVDPm9L5PZr9Oja1nUT+sbTyhjW1sY0/VzoUnhBASKD0EpIF1lrSbz9YAaSAWSQ4BaQAILqwB0sBJlvR6XA1EL6rgE0wF5tquWQOkAURQ+iQuYUx6HTqXvm80Pe66Pq3JZb9EjpqcoZTKNiZloDN9PHgPy5Y36FYoiBllrk/RMmuPht7G4XyGUaVej3orHpZM4C40yXNr2EVjK/doiD25Jo57fHSA4y9HFvXO8zGd3FQ5JHmMp0Hk+IcemesZzIr1KHvXWpu6Q2gLO4FRQjUCulT/pMz0EEICsRWjgWSQE5fxGk40wFXSduk5TOp5T4oRlvsRkC85x3U9x5gibG6hXpsAeZzbSXUZsAvOC1vzTSpcvBppDeMLcc60hnB9kP21p95P6AnIp45Dj3/IawOiN38SJzt5XrSw2Q5A7T7Nfnp/jyRKduqjJw7iIexcLEIhBPg6gtJDQBo4TVAcAtJADMeGgDQQL/4hIB0/7k4tPkOC4hCUbljdnuUmAdIdSwu8c2uANADYIkscC7fqiXvaQrgeLkI8aRUKzNn+B6VmKDC4oFQOVJBrGYFMYFX/xSp3KqSwR6vtL0wuQFSriGUw8AHexO+MQgFhKUDOnjX5PIPlXDTUzlksbqaGAnO2UxpfuwKHdVA4wKd5EkiMK4AUgkVVQ4LGKmkqFbTvdjdIWgpUW6e/NDVsXuvsqTcMAEk33cPdPCGEVAetpMaubpBzPA1rMLIwQqvhf8vzUnYwgV19swpmN/Zgy0Yxe7hz8X24uPexOG5VmDwjs3SWiZhB7697ZJ5OVLU7585YNMI9F+LhZx7FziYuvje2Ccc2trGNPVU7F54QfIBftchwQrYDwEmW9BCQBoDMyhogDURPKMc6EDq0k4A0EFnSQ0AaALLCJkC6BcFI18IOAGkAMbTRJ1TbrAHS8ffqtC2jx2SDgQsnvbDQZ5TVc5AseRYiAaoT49j73GYBpWP7HoZJdbtEy2LMLIGNSG2EghUUom2N4t+dchsHVHW0LMcYLTrkCtbejU0EjssjgJ1nx4GhswsDsnJAW9MDshpm2P54VN8HbSo3UFH+yGrWucOgUJae61qfc2VgI9mDoojAsDagTanw+VFMChTNDKHZ576ZlpcKGbk+2hlYSqBl0wPf3MVkEhUOL12OhadXLz6LvnsO+WZytvcQ7uPBDcPHs4Di1Fao6+5bZmEGUMGad/QQ3syDvLGH+ezD2MYT2tjGNvZU7Xx4QkACpYeANBBZ0n6hLOl2DZAG7ifbQSznIQBpACjKyRogDUSWdAKkQ8ojJ09oyERVqQ7vew+o017iAw+nIuZRtw2Q9ViQjk9/O9D7ySVLXD4ZiGgpQS0LedqfY2FhbjJkZF5re5oJcuQlAeeiwtEs4hqWIlpHwaFhT3QtIu1WLaaKt92JwGv+5QNU19i1w2hLH/RFvfBJo9kmES2fMDFlUfsuJMwoz7Sf+eAcuR4fkVSr5hPBL0lViE3e0H1xEJHeW+s6WNbJXZjGjatbTZLCqNkaKMt3UJBcqNeW2BwFwepuXGHrQpyLixcjs7rzHVZmne0s95DJ6O1stvL9arjU1q5lxTelxxSHn9f3g+ujg/vt71G8m0ftsDG087EIBSRB+yEgDZxkSTdrgDQQWdJDQBrAQ1XMA6dZ0kNAOg7L94B0N2BJDwBpgCzplXYt7bue1sNFiNdZxfKOebtYA6R1XAmQZhsga7OBFI+H5yKkK6ZFhgBVPVSekEukGdXTKfMq9X5v2iOYjFpGhS4eguyIHC0K0E/3JphzoakpCF9/9osQ+60AgO56LLwMmUk6SYIGbRcBWcuFO0PZV7or8AqXSlH7aNSmyTBie0A39MzrdNPp8dmAoG1w+CkZ6ACp+QD4VqvjGwivH8NERyk5bM6FhPGUQZYeBiq3mxsDufQCAODy+z+A8d6z8VhZtuFbj5bM9aK7f6DR37iPAKhruQYhgyGfaH0RptStzaGLXGJWBzw4dn2C9sBwTET+tojcFJHPnfHefyYiQUT2+G8Rkb8qIl8Rkc+KyCcex6A3trGN/dGxh/GE/g6Avwbgp4cbReQ5AH8KwNcHm78Hsf/8hwD8cQB/nX/va/G5ZVBOe9mOxB1pVwjLniU9BKSBGE4lDyixpMMDAen43XWWtNY1ZXnPkh4C0gBiuDQEpONkwJPzE7AOSOu2ISANAC64NUCaP7MOSAOAl8SXgTh4xmZZ0g0uksZw4p4MPCGhiLrNTHoSdq5N9VW5I0BtR/BjCspzPM3BHAX1spdgO6S7gmnzIQDArCbb2o4TDyhImeqRNLT20ut7a+zkwhLWqHY0PTnvIMqZgSCRpkgeEgh6AXf1MoH0LFVVRgQ4+kUmhW2mJ4C5LlEX5rdimDnqWpiO6Xp25c0L0/eqn5BjVXiYcbwmrr7vw3DK6q712lqB0lKpdvDeYc2jeSNDT6dtU9XqvVnhp76nnqU/NaazQO3HmZYf2gM9oRDCrwG4e8Zb/w2Av4B1wsEPAPjpEO03AOyKyPX3ZKQb29jG/kjau8KEROT7AbwRQvi9E6vvDQCvDf79Ore9dcZv/CiAHwWAq3uXMSYorYC0HWhJq4JhlO2Ir9dkO7oekAaAQvwDZTuA6AkVJWP5gSdUjAayHQNAGoie0ElphOBc8kaMzdcA6XisJwBpAMhkDZDW314DpIEoCKhPeHFrgLTur1WnjyC0kgABQIIylA06gvneuyRX0TfEs/CUyVA9aVhJdU1gBT66gP3f/H8AAOMPfTSO5f3PI4wigOuNgWHK3em4rU+ebWoTZPIBlqEeXP/a+WXqDiEJPRqoKBr1ek6DvmvsaPTej2F7p/nBHG4Z0/EV53l1PEelc7VSbsAKdhRpCOA1UV68jEs3no9vO5e8vkadNvG9xvYAHD957T2UKfNe6QjSqyO60JMVz7KzmOKqGOAe0Kr5/sqK9379bu2RFyERGQP4CQB/+qy3z9h25ihDCD8F4KcA4OMf/kgYb08RxKfsyTpLmjdu4+A1c/UHlO0AsKahcpZsR4d8HZCOPwhbDBTscJIlXawB0vFzPSC9GLCkh4A0QKmKISANAD4C0gAiKK3HCA1bzDogDQASYLh49t1AfSqOjdkTBY0JvBv0wvM8lsxYbcEO1nliNMoQEBMFzVEEoFdffTlxq2qbY/f59wEA8gtUoHQ+3QGOFZy2yOB5jlOBKgKc8qBcndjcmhEzkvWA8wNI0j2bmzetDwgsws19i9DE86AdVLenBsvDw7UfFZ+h4++UO5EZfeODn0DF110QnTIYqyuGgWjf+gcuPA/Kfq3fOj6EpOapWdtWQgr1Ndw0YmC17/zgGk9yJO9i4Tgr8zj8rT/IwvRuPKEXAbwfgHpBzwL4/0TkjyF6Ps8NPvssgDffxT42trGNfYPYIy9CIYTfB3BF/y0irwD49hDCbRH5NID/QER+DhGQPgwhnArFTppYgtJSI/gekAaAsBywpNtetkMB6uD8GiANvEuWdNusAdIA0KFMnAq7JttR6sGncQ1Z0kNAGoigtALS3SmW9CBbGmQNkI7v9Sxpjw4ZVPSL7WI81gFpAJCwBkgDMQzSbptDT0iLY72RpHqYwgBjkifkKfhV7JZYULS9yKOnM7/5BvLjmMIvx1toKSIv7Befb2+hSWGYtqzphdxDamofUgsmI7YHpCUl84EUmvD8GwOFNhOXeqDu2AiVD12Gbj+GYMvDNzBiE0I46knnh8irOLZWxcbyEmY71oRl05i+H+1eSZwCC5f0n5MMdsiS/LPa2T3d8RB28ju+7+Tb6rnsyQjqwXsEBC30NYP59evRwXthDwrdHsYeJkX/swB+HcBHROR1EfmR+3z8FwG8DOArAP4HAP/+I41mYxvb2DecPdATCiH80APef2HwOgD4848+jJBAaXuqueGQJd0mQLpTlnQX1gBp4GFY0qolPe5Z0m0zAKRZ3R0ygC2Ye5a0rAHS8bfDgCXtzqiYz9cA6fg7/RPKDFjSQ0A6/sY6S3oISANA24UHAtJxXE2ql8qyISCtnRh6LyNVahvA0xUqijg3rhRk1UXOWcRVTNMk70DKScJRwISC7ZbIMtW/1udeNgDzmaIPDiumx8fj7d4DUtdi4Bh4MsKd75nZ6o1k3iEoCE/RsfpgiS2ey/nBXSx4/Wzv7nFcW5itYhLYsrPK5OoWwnb87XJrwvleAND233nC9cQrUG6gtMn7pbrjtodjKCdcK/jk0ffND3HKrTKmx4Qgfe2dJvVdCD3Ur4TyR22RcR97VPb0uWBMByCB0gpIuyFLulGWdPMeyXYMAWnlBg1lOxjqdN0aIA2clu3Qt3qWdHtKO6hCsQZI63s+Zdx6lvQQkAZOsqT9GiAdP+bWAGkAMMH0gDQ0i9L1xaHGwA4B6bhxDZAGgM4AfsXOodQn6kqDrIxi7UveyNI2AMct5RiOjQIsvxNsgFERelVdNKafoBTeeEwmHA8sJKwXXsqg9EIX2RitKieKD4/VAobznbHDbHu8SNya7VGFOTlOi3nsNlvZXVQ7L8bv6ykYTdHxuDqvC2WATaxu09+8qm4Z+g69yhPyZy4uZ4cv6VjRhylOFzjv0/U6+HL6qbMyYkOWdfDDBVD3OQTPT+t6PwnbFLBubGMbe6p2LjwhSIAXh+C7BEh7PsFC3cG3qrssa4C0/n03gDSgLGmtF7NrgHT87e4M2Y5yDZAGTrOkh4A0EFnSDwKkgTNkO4ATLOkMhizjFF2KXwOk41fyHpD2PUt66AllQ0A6bkzj0vCwMz0gXe6yaWNpURQRkHbLNwAAufeQit0/ywqGHpDk+oj26FnhQxqATgBDw2DQ0btc1XNUk/jZvLDpc1a9Rz7Vs4DUEXZ191Yc4+EdbGtN3JKyG4sVjhbxmpqMKlS7sT5u1cUQTEYjYEIwnxrSflQAVEXUMrYsG/R5F0BVJDU5MAxE0pT6kHg9CcA+ITwW52TgEaU5GoRwABoyvZP3j6HX09eQaTg2BOl7ykBIrSWHI3ivJToe1s7HIhRidbUN7QAL4mQ3633FhlgQAHj3CBXzdNeL4myC4hoWFAexhgUBJyvmGf6YPO37rIr55syKeb+GBQGnK+aB0wRFlYxtVbTGuH4Rokmwa1hQHOs6QXEdC4oD09AitVXrzBoWBABZdQktz4HR0MBYiJI+qxLZIAwDADPotWpSicZgMrRVT/CpMDNggJWlrA/Q8YFULCJHaTE7wMjHhWb1TuTJjsVj/zCqBIzZDdW6gLJQtYFjFFxobMYFFR06w0was3rWClpHbpFOXgiDRd9jWDYLrN/0Q7nVPoOlK0tPcO2Xgr7rbPD9nGk41zmXHrRmbX/8tigOmA0KhgfjGVKsTq0tZwdF98N33qsFahOObWxjG3uqdi48oYAAR1B6DZAG2NywZ0mfku1wjyDbcSIDELlBQ9mOHpAGVLajB6QBnJLtAACbF6idhmanZTsW95DtsA+Q7QBOs6TPlu1glm3Akh4C0sAJbhDyNUBaj8UOwjAggtJDQBoAsvIiVgR9Rc+RzSCpzU0JO2I32jM8oSQrARl4QtGC6xIPxmR5z/bVcMMHhDp6PfN3Iv2sO3wbZUXP5CiqP/rOY4ceo5vNOY+A8yz1sYIlmfA5O+NaB4SVZk15/psuCe9f2dvloRap7VCAH/guA2byfRQR3QkmP4+8/6tRW+h/2TGkrpvmNEP5DCZzTG7onBntotR7TGe6Qo+eHXuvwreNJ7SxjW3sqdq58IQiU7aDtPUaIA0Avu3WWNInZTuyR5HtsNo6Jm6L9WLKkvZrgDRwUrajZ0kPAWngNEv6pGxHF063mH4Y2Q7gJEs6Xwek9XNnyXYMAGndX6oXk/xMQFo9s3rAkh4C0gBQFtvoFJDWlj5VARBjMVUJydWD0XMQkJ7M6UHZ82Ss8ljaNj3Z8zxPnlJqy+xd5CQBWB3FOq+dUY5mGdPsWhsGv43lQoXn+HuFgdagrdoOUpKaobVhxsIT9HXssGGzCiWZ0nk+1lkaOA3hFEfnrHR7ZEyryFh8zw1oJEOTIdajv8n9rTc6XN/H0Iwx/fYwTMfrPpDA9ZNj/YPau/mdc7MIKSg9BKSB9b5iXbvsJVx5A1QPWzHvujVAGjhNUBwC0oBWzPeANID1inlzNkFxDZAGTlTM9wTFB1XMx88PCYrFOiANrIHS96qYB04TFIeANBAv/iEgDUSC4hCQjse07AFpzcCUY3hyg7KqXAvDAAWZudinRbQnRxrOiYLSAJDlxVqoAcRwzHCxb2YsE9nZwvKAfKU0NwZBs1aJRBP5Q0DsRRfYHsmnMZbI9fqQGMo1YnFl71r8SUrQ+nRE+u11Htmwh/zQdIteR2ctQiH0hccwPaCsIarzPu1HBmNI+5Dhg67PmJ2Gvc8a2dOzTTi2sY1t7KmaPAkewAMHIXILwBzA7ac8lL3NGJ76/jdj+KMzhudDCJcf9KFzsQgBgIj8dgjh2zdjeLpjeNr734zhG28Mm3BsYxvb2FO1zSK0sY1t7KnaeVqEfuppDwCbMZyH/QObMah9Q4zh3GBCG9vYxr4x7Tx5Qhvb2Ma+AW2zCG1sYxt7qnYuFiER+W4ReYnto3/8CezvORH5VRH5goj8UxH5j7j9ooj8soh8mX8vPIGxWBH5JyLyC/z3+0XkMxzD3xchfffx7X9XRH5eRL7I+fiOJz0PIvKf8Dx8TkR+VkSqxz0PckZ783sdt0R7T9ub32P/f4nn4bMi8r+KyO7gvU9x/y+JyJ/5g+7/XmMYvPfkWryr/OPT+g9R0eqrAD6AKN77ewA+9pj3eR3AJ/h6CuBLAD4G4L8C8OPc/uMAfvIJHP9/CuDvAfgF/vsfAPhBvv4bAP69x7z//wnAv8PXBYDdJzkPiM0xvwZgNDj+f+txzwOA7wLwCQCfG2w787gBfC+A/x2xxuGTAD7zmPb/pwFkfP2Tg/1/jPdFidhu66sA7OMYA7c/B+CXALwKYO9xzUHa3+O6uB5hIr4DwC8N/v0pAJ96wmP4RwD+FICXAFzntusAXnrM+30WwK8A+FcA/AJP8O3Bhbg2N49h/9tcAOTE9ic2D+i79l5ErGX8BQB/5knMA4AXTiwCZx43gP8ewA+d9bn3cv8n3vvXAfwMX6/dE1wgvuNxzAG3/TyAfxbAK4NF6LHMQQjhXIRj92od/URMRF4A8G0APgPgamCfNP69cu9vvif2VwD8BfRViJcAHATtmfz45+IDAG4B+B8ZEv5NEZngCc5DCOENAP81gK8jtgs/BPA7eLLzoHav434a1+ifQ/Q8nuj+ZdDi/cRbj20M52EROquM94nwBkRkC8D/AuA/DiEcPYl9Dvb9fQBuhhB+Z7j5jI8+zrnIEN3xvx5C+DbE+r3HjskNjbjLDyCGGc8AmAD4njM++jS5JE/0vIjITyAK/f7Mk9y/9C3e//Oz3n5cYzgPi9BTaR0tIjniAvQzIYR/yM3viMh1vn8dwM3HOIR/HsD3S+xg+3OIIdlfAbArotoej30uXgfwegjhM/z3zyMuSk9yHv5VAF8LIdwKsf3qPwTwnXiy86B2r+N+YteoiPwwgO8D8GcD454nuP9hi/dX0Ld4v/Y4x3AeFqHfAvAhZkMKAD8I4NOPc4cSBV8lZ+0UAAABc0lEQVT+FoAvhBD+8uCtTwP4Yb7+YUSs6LFYCOFTIYRnQ2we+YMA/nEI4c8C+FUA/8YTGsPbAF4TkY9w058E8Hk8wXlADMM+KSJjnhcdwxObh4Hd67g/DeDfZIbok3jI9uaPaiLy3QB+DMD3hxAWJ8b1gyJSisj7AXwIwG++1/sPIfx+COFKCOEFXpevIyZw3sbjnIP3Gux7l+DY9yJmqL4K4CeewP7+BURX8rMAfpf/fS8iJvMrAL7Mvxef0PH/CfTZsQ8gXmBfAfA/Aygf876/FcBvcy7+NwAXnvQ8APgvAXwRwOcA/F3ELNBjnQcAP4uIQbW82X7kXseNGIr8d7w+fx/Atz+m/X8FEXfRa/JvDD7/E9z/SwC+53HNwYn3X0EPTL/nc6D/bco2NraxjT1VOw/h2MY2trFvYNssQhvb2Maeqm0WoY1tbGNP1TaL0MY2trGnaptFaGMb29hTtc0itLGNbeyp2mYR2tjGNvZU7f8HilO5uXQ76vIAAAAASUVORK5CYII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data:image/png;base64,iVBORw0KGgoAAAANSUhEUgAAASEAAAEYCAYAAAATaEB+AAAABHNCSVQICAgIfAhkiAAAAAlwSFlzAAALEgAACxIB0t1+/AAAADl0RVh0U29mdHdhcmUAbWF0cGxvdGxpYiB2ZXJzaW9uIDIuMi4zLCBodHRwOi8vbWF0cGxvdGxpYi5vcmcvIxREBQAAIABJREFUeJzsvdnvbkt6HvRU1Rq/8Tft+Zx9dvc5p7tPt9tJd9pOiANGhEBkEMkFIBBCQYrUV0ggQMThLwg3EK5AFkEyEpLDECkWioAIKUKOLROcdsdud/eZ+gx7nz3+hm9c35qquHifqrV+w57O4L27/b0X+/ftNdSqVWutqnd43udVzjlsZStb2cqLEv2iO7CVrWzlT7ZsJ6GtbGUrL1S2k9BWtrKVFyrbSWgrW9nKC5XtJLSVrWzlhcp2EtrKVrbyQmU7CW1lK1t5ofKFTUJKqb+slPqxUupdpdSvflHX2cpWtvLTLeqLACsqpQyAtwH8JQC3AfwTAP+uc+6PPveLbWUrW/mplugLavcXAbzrnHsfAJRSvwHgrwC4cBLa29tzN1658QV15bwo/nXOAUr1tj1dMVRKAfAT99Mm8HAldJO9umB3145if/qLg+vt653tN8JZe+YcFdpRvWv4/Rf1WqnunKZpQnvnr9jrq9bh3FOL2ZlbVapr46JFr+uruvDYU9exsk1zmzEmDJ+D5Y+uDd9ea1u0beMbPnWds/26YJQvFIfe+KIbb6XOvke9sXent/fPlb8XvVvduW3bnm5aKWgVBhrhwLBbnbvXUz14ghKicP4dlE+GX4sx0MoAACzfQaD7pv7Z97//yDl36bEXoHxRk9ANAB/3/n8bwJ/tH6CU+i6A7wLA9evX8Zu/+fe+oK6cFz+I1trwO4oiKJf5IwDIAz/7AJMkgkMN4PEP0G83xoR2/IcdHqDWgLKhH16iSB6JP95aG16AKIpCm/0Pd1NuAAB1U0nbLkIcJQCA2PhONahqabNpXfiI/UsdxzHiOAYAPDx8FK6tORbGf+jOhW8mHQzCvfh2rLXh/v01/D2dvdcwTnEU+pCmaTjOt5kkSdhflXIPaZoDACaTndBm3ZZs2MA5TlJaBmBVLDCf877aOrTp+1DXdehXopIwNv4e+n0OH6RWYX//r78Hv61pmtC+v561NvRba7meVhqtleOUsrCu8VeSdlqHk5OTU20rpcL1IhPx/vx5MmaG209NmL1+nBW/zaAJs4/lQ28soPgOjicT5NkEALBer8O5/nlfvXLpw3ONXyBf1CR00dR7eg1w7tcA/BoAfPPnv/mSJLCd11bCaqzUuX3PKk9aiZ7l3CeuVkrhbPOuv4Lxpz5z3Nk2+/83fMFlAuQqHFZZBG3kafLMpn7QEtyF51y0rf/xdOPL4xSAM9+WVhqaGkrbu05/Mu80xSePd+jvBX3sT56nFpwzfT29zWt8LujizqmeliH7owjIc5l8i6IAIAtdfwEAIJoxr2OiCJHhYmD8igS4Vo7ta1bntEO40LcwtFqjbWWiXK7mKNanF9csy8IE/6zyRU1CtwG82vv/KwA++YKu9bmImB5P/2icw3PPQ32V+PQHdb6hsx/HKbPsMR9PZ/fwQIsLba5zH+uZ63QajH9ZG5yVp02KF93L0/adsuSecRJ6kvmkFOD1x/5H782k/sdmw4TaTdJB99Qaih9wyw/81Hg/xow+q/X0NaG+xtRNpH4iON1HrdNTl1Gma7uvKZ/VZqxzQWOu2xZ10WkpAGBbC8VJyGstSZKceacAOAPL2dyhW4SU71DrYJVMhsPhGAAwyFMo9XzTyhcVHfsnAN5USn1JKZUA+HcA/OYXdK2tbGUrP8XyhWhCzrlGKfUfAvg/ARgA/4Nz7gdfxLU+izzNTHrcqu9X3iep7cBFptzpfZ/BSnuiJuB6PXt+dyugzbOtTcEse46lrK8xXKSZ9f1JZ7VBWclP+zLquoLmyttpG0Db0IdR+5XcwXDVdy6Go/IQNBzo7jrsSxxHQVOwlfjbmqYJjvIkjs89275mEnwrxvT8P91g6WD2tuxj2/Mtq6AVaS19qOoimGFBO1Kqp5Dxug5QvMGy3ITnZLktMhFGeefP64+xb1P60/nW+m+U75fRBru74nfWRvyJWkVomjPO86fIF2WOwTn3DwD8gy+q/a1sZSs/G/KFTUI/LdKFTh2gnqzZ+OM+iwZzkVzkl3mc9vSk8ztV53HHnW/romsbfV61uQBgAOfVCZjz/oQz/TU9pyhwOhrVaTX1qeODo5XtVFUF53zkUjST+XyBNBFnbW29n6RGZCTSORjkPF5jXXg4RhRuJIk7H0y4Pu8hTmIkjDyZRD6VzaYMo2GMCdE32/MZne13FEWnYA9nx+kiUVBBQ/KHah1jf+8qAKDYLAEAZVmiYVTUBqyCAyzHqWlP9QMAMt7TWbkoWHHq+8DpiHFd17j/4B77KOOY5wOo5/Ty/ImfhE7JmUjAEw58vmYf+8J9PrNZmAB6ZuJ5XJJ64uX6L+DZsPTjrucjK1mehw+vqqonRoUuUvv7490/V/eidP5cf4+2NzF5c8WbG3XTIDL5qbuPIoPj42MAwGgwCmFtPzlqbRBFMlEkmeyLswiNn5g4IURJFCaFCFEwBY3xH2kDyzB7wyhSXZ8PhffD/30MUdt6s03BWR/14l+nkOXStyyT+yvLshsz//Erd8r8OwsjWK3XyGKJYA2Hw9CHs33sT0J9E9M/d+dcgBRYJ9uWax1gFM8q29yxrWxlKy9UtprQKTmtAl3kmHbPEaP/NCkxZ4F+wFkT6LwZ1UewysY+QNDjQZqAGPZAP0BWUt/OWbVda93pUT28UVjB9XlQ50Van7X2lKl19riLsDoXtSX7Oq1B+gjE3uHszRZj0FJ78H83ZQlDAGddb+AIP8ip9WgTQWk5ti6lr5uNC9cJ2hgU4kicsFESB83Mj63WLmhpAb/TtsFZ29fuOuCp/9t3agMKZ/YDqCvpW1ULQLWqqjAmHqjd12r6Dn4vWZZhNBANKCWmpyiKC991b0Y2jVy3rSqUKwn5rxdLlOUKAGAi6WM+GCDOcjyPbCchSv8Ff/pxzy8XmiNdXkPYZ0/hUbhb+0lGwURnELxow8sXocO0tPSPeEyHgguTS+tsT+2Xc+q6Dh+F4ctvjOkyS1pvEvXMB9t9bH0k96cdI2tteOkBF/BKlh+zVirMNE7JRNAC2HACiJOY7SiUlUyu9UrOLcsSUSZ+Irdehwmi9RNXqzBfrMP4AMBG1UhotviJLtYJNH9XZQ1HM8Sj35VyKCuZIMqq4I1FaJouUubH6SyoMUvjHv6ni0KlqfS7bS2qWvw/foijKAoToDff+teRv97ElW1ZPuwihd68hUNDP5vHLdmmwnxxKPdyPJfxPFzgwd0H0l4cY7p/AAAY71/iPQwRMfL2rLI1x7ayla28UPkTqQn1TZqnpUR0v+Wv1qpLZbgg/+ZZo1pKqbBa9dX3C8/3poDuzIMOJ9KPXMiKWNctNLelCZ2skYblStfPmeur7d5k6sPudch/65zDbbg4Qr/7+WHn1HoI5qbfdtM04doRc9aapobldZqmBRQ1BW96WR32d6DcGi0PqGvihWyDDc2EslyHAYsjGYvWtkHnXa1FY9JwqKnB+DQH3RbYLJiPxzw5a2IsFx53A2TpCECXRgF0OV/eQa1VJhE5dOOdJMk503uz2dC8ElSzj/olNP80DAzoUPfmZJqgrny0ioOiHKC7ZF3/oFzDcSpqlAFvxL6Wa0StbFPU4N7+g+/h4z94R86p5FmMpjvYv3kLADB55QZ29g7YD2o/xgDqdCT0abLVhLayla28UPmZ1ISelt1+UehYKRV8L95Z17YtDJWc7hwVEvj6YcvHOWR92xdmY/dCs37bWd/R6eMsOje1C/96zSyEjuMYiT6dWd3UG7Q+k1/H4eCgZaCjBPHu6MjEnZbnnaNRX3u8eJzPhnpVZGB5oaIuw5ioiPfKhbMtLWr6PCJjgvaVpPI8Fm0LSwYDNAtpbzXHqBJtRFu51ygyqFdHAID14qG0EWnEieQ3lUUZ/EcJNbiTw0MMMp+rJdc9vP8B5ivRqHYOxOdR6QglIQGTnQNk8Y50h0wGbVmg3DC5lO9TFGeIYvHrZOMR+zhGlkl/6kK0jKLdwFGbNdDYNNRW6OpJswGcZfZ/K+9TVTmAPrzYj6eyYbzb1qIljsh5P1izguH+qpBxfHD7I2yOxNdz/7YQYNz96CNcJi7p6hX5e+O1N3Bw80tyz9kQLf1WztMsaNN5yJ9RXo5J6DHZ07LroujUk+VxkZenAep8BKCp5cEkSRLwJF5NruvqzKQgE5SnwUjTNJg1/u9FCayn8Bbo2vGOyT64r5ukbC/i0gf4MWOa0PkszZHQDPN9sNpApxIRUdai8Q5OnJ/sfCqDVvrC1JQopD/4ffbUhNvHkUhfKzR81Xwmt7O2w+D4dqpawkIAdGRC6sFyJh/4aLALWJnEFifyoSzufYSN8ykDYhLEwxGOj+8AAE5O5K+Cw+70GgDg0d1HaOi4vnL5spwTxXgwmwEACkZ/ZqsTFIU8j2xwV7Yt5ogSGe/rN/axN92Tc+bSx+XJEv6zMoxCttpgvLMLALj82k3pz+4OZvclpzth1E47ICO4sokiVN6Zncr9xW0DR6dxFHu8VBzMcOvknlpboVU+L6WB8YvmRu6rLtb45O5HAICfvPsjAMBqNsdqLhNuU8s1rl2+hi9/+1sAgJ19mYRG4wMg8Y5nB+1pRgKWy/YSoJ9NtubYVraylRcqL4cmhM6kOWvWnMU5PAmP4uVp1A99U6efZOi1GZ8aUDdlcHB6LhptdDB7lOvmcL/6r4t1Z3qdpYbo/XZaofGaVG9/H6Pj+xgSRa1G03MQA8Bq2eE7Ymo/UZSfui//N9A7lCWa9jRhFlSH+6najnbC31efBM2Pk79G07TnULmyndgZ5eBoErS9/Zu1jG1LDI0rV7A017I0hWZ/7t+T1IBX8suIY+nv7//jfyh93SxR0ZyJNFfoocFsLuRfC14jTQdAI6u/ay0ipmscPZQQ9KZYo6SmkJAJbt1abOiQjbW0t1mtMMxFc9kcHeNj+HeGGKNqg4Q4mTmRw3E6xOVdceAuTuR6yJKA8L52INrYIIpRZNSKdqZIJjT1Ni70cQMZR495UlYFE862kspRLB5h80jQ4SgrrIkUnx3JtY+OjzBfiea2WFEbTRUuXRd206985WsAgCsHN6CnYjKqmGRzLgn0J053sBbPO9Ta86yVT5OtJrSVrWzlhcpLoQkppU6FLIHHazOfFgh3kRjTJV72Q8Z+pddawdrTuUradaAv67x2UHXAM+3CCq50h3gNPqHW+4Ta3r1wX8+fa1UHZPMrj1anKWMBD1aT397Hslqtgg/LH98nrdKRQUxnbz951Gsu0QXgyYt8WX5fH1oQRVFH6uU1pbpEW4mfLWeuUlvXOP5INJNmJlpGvVlgU5zwehUi7bUMWYV/+/B3grP6hOC5dbHBeiP3WhJNHJkaC9KNgs8yTjJkDNHbukFEP8uchF/r5QwRoxA587PmZYmCmpCmxpPoDJrPY7FYIjaifaWx9+u1aFu51xX7g6pBtZJt8ZH4luI0CZS5y+wnsi0CavZhMJlgMJxwTJnnNRpB74tvyesPk3SAiP355IO3pd9HD7A4kvGJoLE+EQ3Ja/OrzQarSp71aGcfAPDGz30FX/6maEDJgNqPzoLm6gJqWwdHuWobeGBjzb86Ok9v8jR5KSYhhwsIvL9A6Q9Sl8DYN606MI6n2AymlXUdSraHRDXGT1ZNcHB7ZkKlNCLC2j2C2Tb1OUewcl2Eyzu9jdEhebJ1Gm17OjlUKRUmzdpzSDddAuFFCaHOyUQEAC2xI42zwTxUPntbdyTqAYFtGzRrz/0sH+uqbrCu5EUf5DESSyf+iZhCq9kJHh19CADho26KEjX5kouHEpVZVwVK4laMjlAWNOHICdQ4GzBKZe3NO4RtTcTjNiUKRqsyTrZVWyOi497BoK5kLNZMW7GNguZzX5Wc4JoC9NHCMhqldIqsFXNLK4Wc17G5j0xViPkulDSdoiiGjmWyWi+lbbNUyDl+t+/fl3MThZKpI5lJEXMRixgcaXQXhdodi6lWrRsoLpSbhUx0tirgBjKBoXUwTEOpiA1aF2u88dZbAIBvfIuO5+sHaBkVLn1QREeBJTFAwyygrZ+YLZTzJqdf4DpU+7PK1hzbyla28kLlpdCEnlU+C2H846SPnu7C6OGK5447jffpNCG/WVC5p5HUTVmiXDMBsPGo5i5Xy9IR7FCHcGu4sqI2BKBFAhOdpqBo27YjMA/30sJZnlP7BEtgU8kqvFrPUVEjsTSdIqWQUqPy1RSci4LTsykkfN2sZ2i5olbeIa5TDFmo5M7bHwVTYHFIjWKxhLKiFR0ei8ZUlTUiqvCKVTLKtkVNdLCra1TF6fy3GhV04s0Dn7/WICE+pinohB6MsEMt42Ql15vs7KCihlosa5iWWLBa7mWQGyg6va1HKLcacU0ty5sdbY2avESRjtDSwV1U7GNTIK1o6h2xP1qhSje8FxknA42lkvverKQPOkvRZjL2lbEw/pozhtZdAwtp5+P2J+x/BEeIgqf3SNII6kTOKVcrtGtp/42vCL7nz337X8DV18QJnY/EvHNZhNo/d2o/2kXwU4T15pYGYuouUVljs5T3oqb7IJnsIN8TLNSzylYT2spWtvJC5aXQhBSeLeT+eTqlw7UvCvn3EMxnj+trQn2kc1976vtrAMAkMZYLage02+uqwuxI0LyOtAyRqlHwOON8+NsGx6TJo7ASDmm/7+9fR23E2Wu5plS6hiGp13RXVryTeomikZW5djUi+FwuOm5NhIYOTk/vEakGEf1fzUr8N/c++DFmDJmDfrxyUSKbiCq0KJa4d1/qe7WVH7MYCYF0G5aImS9WGI2kj94vgyTCai3359oIDR28EccicRmYjgUTeydFDZPItacTQTU/urMMYf/wuAYtEmajFxFQM3zu2QGg0oCUnxFFbBsLVROO4DXHpoUaMoAxAOqKWkrttcIImyWdvvWY5yqsmI8Veb8cNIpC7ns0mkoXTIxI0SfmXGBFWMzk3KKqsXHiZ1ozzy02A+Spz8eT9pKqRNzK/lQb/Lm/+MsAgC9/XTShfG+CaCxj0TAXDTpF7CEOZChQysHSUe5ZK1WxhGb4v/7kCEcn8r7mN2TsR9O9kPX/rPJSTEIOzz7BPGmyumjf8+KJnnZsPxLkzaQojgNE3zoXkhW9oulsjMGU7STSztHtD1Df/wAAcOe996Svrka1XvIcOX7TAiXzGjauhHLyQmaE6k+yIWJGkXZ2xVmZTQcY03HZHLwif1WKvUvyokStwzpmYibxH86kgZZzTfW9KjaY8AV/8PH7AIAPfvw21jPp44bJn7FSgMw7sLHCIR3OxqvtWqOULuLj+xIdSrIcdS37SzqJi6Ml+A2iShMgkXb2mTzazlrUG0bwMhnHye4QZSn3UjGVYzTZxZK0HCdzjmfWYJdRrzhXOOI413R6r49XGC6lHUUHd5wYrBk904yEpjZCRBO3qSpUTK0wDGAsC4uUETNwcWnqojOzabcak3VpK8QlWSjYQhamNM4xO5HxnXMSsmaIqiVvTywmT2wSpHzfFFHgKVp886s/BwB486tv4errUn2rHcqzjMYDtMHEl/4oHcH4KKxlIqsrkfBdsB8Lxujh3dv4+I440neyKYY3BQE+uH5dzp1MAqboWWVrjm1lK1t5ofJSaEIK53mNn6Ucz1MOePw+1/sRypv0Ei9dl8AZSr74ZFVne+WNPTam13aLUHbXJxY2rkHUkmScK9jB1Vu4Ti0lnQpi9uTh27j9kYSyj46YgFk1QCTmVlMDhipFlksItm4NHInOHtayukf3H+E4EY3j0Vj+bsoWKcmmdvb38aiQlc3zM+8dXApJqgvidubHMzREIy8Ygj+cP4Bi/lbG69bNCKAqr1oFjS5p1o+tR2BMmMBZli0U498Jx/t4tUJCTFCkczgr912xfE85n4eESR++3hzWPViD/F018+CQz9NpaG9BvEyjNhgOZBwNk1pt0aJairk63OGzyhyOjcAHponkiOk6DrlVG92EvL+WuJumUrCGjubYh60dDO/Rl+weTxPsDGjCrmW8s3yE3cLTd+SoqDVP92TbcqVCzqCmmTQZjzEiyno6Eu33m2/dwuWb8m4N9vbgMr6vDPU7xFDEPVkPHYFFZEXri/nc2tUc3/vt3wEA1Hdk7IbjIa6TwCweTNAeyPiWowH7nUHTnHtW2WpCW9nKVl6ofGpNSCn1KoD/EcBVCJHxrznn/hul1B6AvwvgFoAPAPzbzrnjp7XX5Vs9LQz/9DD9aabWPl3GaQe31rqXEW47KoyQv9UNjyYALTZJz/HM9tq2hyh28HO7R05neQxDx6UPN2sVB1Tz9be+DQDYvXUF0xtfBgC888++BwC4+9HHKJYMtxYbZLloB4UiD7JtoQmkyxm+z3SKFcPkR0eygmFvAEtH76P1IZTPR6Iz88HtO6j425fTKdYb2EpWa0tHsE4UNqUHLnpNb4OUfqmmRdCoWksQZdMCdDhvNgQRZgO4Tc0xJQOB7cZc2xZlKdemywg6q4DEaxRyrqlTZHRMW/pdsigK1KhLQiPq+RKtkmvrtMKAJYGWh3LP4+E+ar4fGXPDFosTxPRvZCPR4Jp1A80M9WjZQkWiSZ0QwDlAi4gUyy01xQhpIDpzdHqVVYN7d8WRdoU0IW61whE1tAhtQFwPWX8+Kkootp1PRfPYnw5wizQbr94Q9POlq2Pkl0VTrpIYpZN2Mvp8Ygc4j8L0PjZYlEfi63n/B38k97ooUD2Q92gnvyLjlI0xjqRtE2VwHBdNeEAWD5GaPz7HdAPgP3XO/VOl1BjA7yml/iGA/wDA/+2c+1tKqV8F8KsA/saTm1JwXik7w7HT56y5iOj8/H7SU7iLtvV+Q2g3PPdJHEfn1PrGthfOeTaU72R7vYqTzvZQz/CUBq43wXlVVYeP1XBbMgQGE3nYN7/ypwEAs/v38M73/l8AwO3330GxZkpAIy+HMhkScsys5jJ5HK7msIzaDKmCp6lGTdOhrG1XW8ynrRQLrHmOZo2tRbHAvQ8ktcKnOUz3J0hy+b32KOK2gol8mRvA8xZ6LuaiKKA9rxFV9eOTBcY+PYDI8qatoROaaKbAOJWxODwUc2U4dChpCnrTwtgYReEZDLkQqAaGDtyEiPDlqkQ9IMeyGcAYIoqV4FwO58cwNJ+OiWUaDIaA5mS1IDJYJ1gSe6RdEqJsVnkqlxyN5YS7ImezMVCckAxNMK0S3Lgq979igmmeACAS3AIYcgJMEr4n1weoIPc/5Zj96a+8gteuiOkV87m1kUGtGFGNBmiZ1mI9OrxusCRtyeIjcYQv7x+imIuJfmkiJtY030PFtA5CmqAXDZwh/9EgQTYWM9XFsjjWzqGynqv62eRTm2POubvOuX/K3wsAPwRwA8BfAfDrPOzXAfzVT3uNrWxlKz/78rk4ppVStwB8C8DvArjinLsLyESllLr8tPMdLJqmlEoOnQrDPz1aLddVWX9ysqu7UFM6q0UlSQRfa9va7kipsim0BD4/yptWsK7jNgwmWIu28aReOmBTNJ2RKjI9oqeOQiMh77LzzsFqCKU8HkXaS6eX8M/9K78CAHjwyUe4+0c/BADc/kQIsT78yUfBSWmomQ0HGRaxaAdLonHXRxYR1fpJlKPwYW2uvGhaVL54IEO988YhGYvaXzJUnZgUBU2chNggbTRWpISodYuW99AQG1O7AsrKOK6JDm+NxiAjRonjcOXSLo4X3lyJYQ01kit00I7HePRQTJia7IXZIIeiqRwSeKsKYzqcE2qbk3QAjOX+q2aFJbUP0NGbxSYQipWkE6mKBnXjnzaR567FJzSj8sEQltuH+/KamzQODnfHMS6KIjAZ+oIWWQQ0NOsSsi7qpIKj6RQnKfb3BM2sGBTZSYCrU+K/rokTepQ4xDXJyKy0s4kzKOtRzQ0Uzd7igWiUJ4s5ZqQUGUDGaZoMkQ3lGVcr0ZI+eXgE1Yq5lfH9HUwm2BAlPri0D50Tb+STtnukds8qn3kSUkqNAPxvAP5j59z8WVMrlFLfBfBdALh2/Vook/LsE0q/sXNtd9vUme3ozKXaNlgv5YVbLdfBj+AZCqejIXzRG5/93ufw9k1LaRw/mfWqVtL8aVrApx5fVAbYb0tNDj/XlZov6CRBReDZ7s2v4tKu2P+vEyR2ePsjPPhYImqPWJJ3Va3grLysnt1vVbdY02xsmhLFSu57zUkqcwqgObLhx3G4LOD4sXsVvd6UIWM6ZaL61d0DtIysFGmLghSsPv1DNRE8ytCQgL01CSqf1sL7N0kCpXwl1xKWan/E576cVXCt50eSZ1RuGgwymgKchNq2Dr6XuiEQVKdoGMGytQ3pM76iaZwmqLjN4xfrtkVTeQpfJo7u7OLGTcHdLIsCC+KNdO5N3RXANBRfL0CrCFnrE1xlW1nUqJmMqgcd51Mbd+T/mWG5IY7TNBtCsQTRinxAA60C+2dbSntJq8PEU9Yz1As5ds00muJkifsPZBJKIJPxtZ1L0Lye4iST7iSIEo4t/W64fIDhqzT/rhygCKWOPLi2OVX04FnkM0XHlFIxZAL6n5xzf4+b7yulrnH/NQAPLjrXOfdrzrnvOOe+s7e7e9EhW9nKVv4EyGeJjikAfwfAD51z/1Vv128C+GsA/hb//v2nt+YC3uLstKiU6iVznmde/CxSFEUoZZIkKRLO9t4Ei40+VRIHwCky+tMJrn3eHU8M5BHTp8J13X2d4Z1WSgUaCBuqckbC4QBA1SWqfVmtEmJ+vnJ5H29+TSJqR0wD+f3vfw8PPrkNANhsxJHdFEuAq+jStXAptS9incpNi4aajWJU60AdwA1YtZXqQR5lyEbktyE2aBgZLFM6K8sFjK9qaj0roUNLE+VSKg7hed1Ac2xnCzEnIqcw3hWNK2ktKpagaajNzGYr5EPiejjEVWVRl3KPGa9rdIOjjaz6oHazNx7CeJyMa0L6iKc/iXSDxgcaaHq0MFCMQqpQF74KRQKrdg1acLB0GC+LOozeCOXkAAAgAElEQVTVMCe38zDGwxMZ53FNVsbmEWI662MnY+IUkPKdGJoYzpvkvpxOlKOgKrVDx/rJfANHc8yS6D9LM2zuM7VidYzFIU0vI/c/TQawOxKR0847vzMY0n+YiWg/0WSIIfmL9FCeSzqaoOY7uomAxHOrUzNV2pwrdPA0+Szm2C8B+PcB/IFS6ve57b+ATD7/s1LqrwP4CMC/9RmusZWtbOVnXD71JOSc+y08HrTzF5+rMaWgo09nGfZdSBezMT7hHKeDU3SQDwOL4oYhXxcrZESjnuV+7l/PwQa/hnNd+WJPZKaVOVUy2R93rr9GBRxRwFwrBwtPsZDA0QntBuSDtg4mEg1uksqq9QuTazi++wEABH/R/Y8/xHss5QJtUXoEOG8nHw+w8XQMka+moMF8SWj6GJrKYcBqCxw6OFVg3YjTsylr5Czat17LycMkQlH5IoM8qdkEjbMlvmm9rlBS+6lticjnVnqaFJWiJII7oa/LaIVjrvQ3f17ymO7dfR/5FVm525lc9/6D+xhHsvqbKMaK8ALvAJq4GAl9ggVD8JtqjctMDjbUDu2yxSijs75aoqHvqaVPc5BP0c5EMzkhp/NwfwJYf9/y3BIdY8B3K4497coaaHzAQGORUiNzcm6pFCbE4FTMuzNOBd9aWTLR9V6BJJX9iU0xJZapJKJ+tV4jymR8hlN5Z4bZCIaoZ+wQEzWIsRoRJ8WgRmsBaG8dRIH0rivG2QYW0meVlyJtA+gcf0+cNE5t7P1xF+y6sJ3TG7WOOqdey6qf6ABzSRojjrva4bJP9QbcU8Pa4HE0SgUMjo9+xVGMsuyX6MGF1V8dVOi2x7w4OCgmG8IkGPtqo17jtTVa4oy8CRelCa4QzDa5ImVuXnn9dVy/Iybau++9jY/4W9PxqBEFAnc4b3oqRE625dbjmxrEY5qrmgmscJhqaSfVGraR/TNWP12ixZzAzMFIPohomIVghK8qqnUcaqNHSYR0KP1oGGUqS4vpQK7jgZk6SzBgVvt8JfeUJTt4dFvMMc+saCIFTe6gzWaFnImkKR3TKGvA13RnXzMTYUmzFd5Zay0GzCiPWocVn3vMZN5lu0S9kvfoYF+SOueLI8weScQpm5DUfpKE6CnobE/jXVQl8Tsbi9ozeCY0iVUEy/SZ9ZKTWZLBY4HrsuXYaBiyDZS4gsxjxdhOPDJQOeufDTkFRBqNISUwI3QpUhi6AvRG+tXaFRQXmTjd6YCp0gqcE56l55Ft2sZWtrKVFyovhSbkHP2Hz6C9PEnTe5oWeNZ2VLqrNmphMSASeOSh6BpoqB57lLTtlbcJ9B6NhXefn6q22qsR77f5WuxeIwJwjky+/7vvwG5FXQOAUBnWKoPaY1B4DetMl2S7K6vgZDTB5LKUnbn25Wv45I4god//A3I/F5uA8LYB8Y1QszxlCDrWCQqOCagl1E0FS0evqlNU1Fx8fXIXNdCOEAxyGpWbGhuu3FI6BmisQk7tMVUtlFf7I9k/GqXEOwBz8jK5OIem6VETy2SsxpDmRrFkUm8yQkFM1Hg3R7uQlT3feHbLBpoa5+UrBxzvGiU14Yq8S1njQrqJBZASUe35m+vGAHT2Pjykpx81LjPpc+QxQWoF4xN9SwYeXI6SZqszGnlCs8h62MKiY56siI5WJWo6sMc5nfrpAE3lTYUGEfsYRbJ/XawREx4QU4usUCOi43rgk3szYFlJIrVP0K2bGmnOoEY+hmY6j2r9++8As+WY3spWtvJTJC+JJuRC1Yez0p9TT2MQ1ant/b/y+/RsLP9XZ45TqJkkmOcZUs9QF0BvnXrmgYxKKTQM64bSx071fEZdsca+hnOuNHKvfv1FxRj7ckob9P4hgsOc1dBITh2vW4fWF3in07rVMTQ1l+lEI96Rc17bEeDdar7ACRnz7h0JInheF3gwI0KZbU8HgKtEm6n4zFZtEypiKFuHaiRjJjW2LTCjk3od6kJGGI+ZO7VgYlLVhHy8umxgbVcyCQCqqgnaUTzmPascs4U4xX0li/2RRsT796F1HaVYkkYDxQY5AYKDUv6WroEe0Nc1ZKi/NYioZVwmJUgTlzgiGDEaZ8haGd9HBH3OZieI6B+bkERskA4RE7hZQbSjLFJBiyg3AqWL010Mx6KFFGaBSDNvixrcvDmBZvJoauhbUy5QuYAO7EgPQqJv4xyqUJfe16wfI4mZFEvtpx0NkJE8rlQ+QdkiGcn91R6B7TIoMn1WNoVrfXlvBm6gn5sB9aWYhJRSiPVZDNB52tXHTST93/64sxVBJZ3i7DaF1crTc9qAR/GDWNdVYE+cTHwNqChgS3wWvdE6kM1r3T2EPhdRV63Un9vdrz+uaZpzvEqnJibnYL3DmiqvcgqG5owHz7SqgYKfAMMoBRR17RQMUyaasWROZ9biwFcMJXbozvED3LoujtTlsewbqBTZkChsYnFaWPBdRKlaLEsxgZaM1lQlsPSpLLWM0/50D4u5mESxT4momzC22uTQdD7nxK24yRoxGRW19qyFDRLCzDVNphQ1wATf3EeYdMenpJQNtdUiPt9FUWPQekYF+bsqCiT8RNpa2qvQoGQ6ynJWwNA0LRmtSscjsPoPRuxrliQBKe1R4CZNcLyUyTMmub0zLWqingeXp2hYMmhT+IRZF/oY0XkcRRl2h5LCYYh4Pjk5QcYIXpQbpAMfcOB4TndhJsQHXSYSejTCkubseCpJqa1VANkRtI/QooHyLKJRi1oTo0TGT1XHMO3zZdFvzbGtbGUrL1ReGk0oSTKaMqe1Fa3VqW1P1HC8yaRV77ffp3q/u3OHA7LI9bijfTFBY0zgEfJ4iKZtUfoE19ZXbNUhHH9R6L1pml5Y3+enma5SaW+fz1XyqGsTK1ifoNnU54rR1ar2EfXAWQx09ck79LaCo3ljG4O2YX8zJklWKYqWZX1IwL4bZdiZMtxOegZnNdYsStjUfH3iFJqmx7pYo6V5qIjFWS42MDHRuCy7szico+bvAcPuNtogY0KkSYDVShDgNcPD1lTQRH03zJ0ajQagwgV4mIexQMOa7sbzHTeIDCEBCoicXPM2aUJe3dmDJuVFRXPEVhHKDXFEAyKmNzW0Z6qoWqQMVxs63pvKwWUyLhvr2RYtDKk+XOPJ6zdIxjIm3jTaVA7TVJzRtmxQMa8rHxKNXI+wmVG7ylm0oHU4YVJwwrC7MWnAlqVZDm6G9WyKucFKM5fPB1yKBtOJaEBrOqEjkwVkugsGeQPjSwLZGPDvAJNnNTQi83zm2FYT2spWtvJC5aXQhKIoxsH+ZSitg8bR11q8DarVeU3pomx05047e8/v985h1wvHq1AQMNB2oKsrb1tf+lYhpg/Hk3HFURzIyvo+Ie+MNkYF56rWbTjOI6s7jagrMe2d5K3tiiQq1W+TrIZNE/xMfluWZSgZRq6YBe8aE8oFG5iONZKrcJs4DHYOeKwct7x/DzH9LJMRHbilRlHK/oJMjVXsAO+sn1sM6cuJiGDLTIJNwTA8R7ao5livZTWPFYGDcYaa7I4wDQYk81rcE23l29/6Rbz7zruyeyL9N5FB7bPwc4/0NrAkeisD93OJ6Q73txU2x9KmZmi5rlo01HBJNohVtcE+yzfD3/PRGv6zGY8PAgul98vZTYvS/9aejdPAsh9DEGyZDBENpJ01/SmpcQEeYecRzJDsmSzqqJt9ZIbvK5kVkqFGTp+Ppv9rvVnDcrx3piO07LshriNqNsgYhvfOKte2MKyi4lpaApGD9fQ39EWqLO2+Oa0Ce8Rpf+zzhehfiknIaIPhcHIhc2I/vaG1CB+pc02vhTMcRH3A0QXMiv3zGqJo47gjtffmmrUWTW3Dby+WERefMPk4kv6OOtYFKldPb5okCbIsO9V2v4a8r/2VD9LgAC+KOmz3ZPp9889PZk3ThAiftt6xqALdgnM1SpbH0d78czVyTsjtRu5vWDSYkYHPT7jzosLJRhyYM9JYNFUL5xM86w0eLuRed+gwHYxT7O2SrH0jH9RH9x8C/L7nnk1wXeP6npgoal0hpWm2f13oSx7cP0LCMXNMMdkUDbQiyTpTOTbrJXIioWtH7BBiLNeeWbDElOjwCb3Ih7OH0DQzSI2E1raY03nMYrBoVA7n8TSTXbz3wQ/5PLh4qDiko5SstdY2NUakG5mSWXF3ZxhSb1TKQgabNSrinwb5LtpYTGUfJZw/miEZiok2n9K8LVqsIrItcjIyqcLIMzluNmhprvk8WF20oKUIU9BEjzQs70vR+a2SEZTxfEF0iMcxHHFbaNsOsOa/uX7C+TPK1hzbyla28kLlpdCErLXUEPraiuv+PbPt8xSvxdR1p2XkTNYDOvPHaynOubD/SSZh//dF+621oe2+luWd4uOxrI5ZnmJBHIwxppev1oT+nWWy00rBaJ/r5RNVHRS1SN20SKgVlXT6Lg9nWB0KOlbVntyrQGNl5V3S+Vu2NeaFYIciroizk2McHOzzag3Wc9E+Hi0k/D9QGfR4n52TtmfFCVZEI6daMC+XhjsYM2H0sDxERW1vRhhFlmeYTkRbWz68I21PR7BL5o6x4KHRNRr2zVeYLcoGJXFN451dlCS9r+jg3liDiibMglil3b29UM4pSlZsL0NCbuxVXQV0cEmzLh9kKKn1ep1gnKe4wpw5grsxf3SMNZ/b9LJoPGmaIB+QyTDLMSOZv+f3/urPvY6I5vWqXXOcNA4G1Hr4GuTGIIa3HkoYOsAr4sRU0jF9VgxCuKaFIh1J6yEo8RzxRPpmdsVpncQxIr6jrVUhAyBiwEDu+Y+PyuNzFAdn66cf1pPz+KGL9z3t+IsmAm8y9ScUbzrFcXxqIgFkcnjS5GOMCYmyvp0kScL53URXB6pSn0KgtMZgKC9R0wKOoD/PHGjiKJhhngWybVrA+omJLxRc4MZxqAIZe0Ri+WFuMTqQD2BxJBPTyckSFZ9L6fEwVY2cGKNHzBJ/9doV3CXdbJ6lGJJkp3C+nHSCh4cycSn6eZSOAU5Wg5RRsrFCFbPM9eUYpY+yNPSdFTVyvvQed4PNEnHLhEpGqmaLE4z2ZbwvXZF0iaPZAnfuCShws1bo1hnvv7Eo+GHvcCIY6xLTfRn7A1bEGI4yHJEadf3gECPeDwuVYr5eYXdKylSat8XyJCwaY06ig50pBgQ9moyMCJsVcs56qWmQp6x+qsREW84fYkos0IDjECc7GHAyr7lSZFkKTc6nZeUwpJOrJFjTugaJT3rmtrpu0LjOhwUA+W6KlHgivcfonl2h9bZplAcaYqt8sQHAhWIOzyZbc2wrW9nKC5WXRBM6ne4APFnTedy2Z9l30XUBcSKfxfecSkalNE3TaTjkC2pbeya95HQ6Rl3XQbsKJPi6n9YRiBBCJLANSYudhhjHCS5dEgTzai0I3vl8huGQjk0mjsJ1ZPyG1TQ3xRI1aSBg11gt5PzY03YUEVaMQq3JSVwWgGXyoyVZQ1GsMSK74eUd1shyEW5d/pL0y6xwQg3HkToiijM0RGMXvJ+d6RVcSaW/UUWM0XyGmBGuS9MxNFNOIjpWy1WNhk7TPPuKXG9V4vBYKDyu3RIHdtyO8UfvCnfSnz0Q53iWalyihrI8mSElx07OZ1g2JzjgOCbURi5PB7hxWc7fo5a4Xi+RULs8mIywPGEEi7XhkiTGgOkPPsJ748Yr0NZjomTfcr0J+B/v1E6SCAdkMFS2ywRoaMKm2iIiFkoRea6MQzEn/omVVrVxMEo0mJN6hdXH5HKihjMcDlEGy4Psl2mKlqkZOXmO0iQCqwihKolLciZkDkWDLCR2B+0f53FyT5OtJrSVrWzlhcpLoQkppYJD9kVcGzgfZvfiNRKHzs/j/TVhvlfhH0Fmn9GErLUBE+Nz0frX9hpRmqYBbxTT0WdMR8vh/UoAELEyhoOD4upY8m+WplivZWVeLWTFO7n/EO1MEMhmUwbIwKz2uCUH48P/rUdEr7D0SGAicHcmB1ivPB0HtRu7gWXI/NHmBLt7opFMpwwtH93HghQe91ku59LeFC4WH8Z4JEUO43KAlg7eYTrGlA5VQ7Kte4cnaKkprpmMedwUOHhF/DUlV2vT1LhCf4xhsUTbtvjWz38DAPDOD98Nq68nj4twAkXYR0p/S5ZHGAw9vkuOy4c5xh5SgQ1Af43yWKfUYDQSjWrMHLvrl/eQ0td3ZU8c9LfvH8OBOWhreS6T0QRUGCXpmTlsqRtzfwSliOWhkz3OhkHr1RHLF2U5GjrZk2YIR9K4iPiturFYrkiFQiT0SI+giBmrWASzLiKUx6yiy1B+aTViargqyqFYEdh3QisF98fIMf1C5Wkm17OYcGdNvouiWcYDE58AwNJag+/yqcms77j2k0sUdWDLfjlqf5yPvHkc0Fnx53gsSpokaDwTAB3CsYlCpM8ZzyyYImbErCxWMPzYEx9tUxVavsQb5UEkGntMt2iJb5mva7R+8oE4sPUwCpND3o5hFzQpY++srLFzIH07uPoWAGD18Bg7e7cAAPfuEbRoUrRridBNBgPseFL7gUxCSyyx8eWk52JOlm6DIQGFwyGBMMME61SOW7FG2tWr1zHdEzBmPLyDh/fFkX5wSa6xf2Ufc2KiEqZdXNrfxaUdiQ7lqc/aV2CeM94/foiHM4kALsgs8OXrX8XV62JSHZAm9daNa7i0w0qlTHStVYrlUibkhMGBzXqBmM8rMhEUAxY5cURwNRwxbBFxTqUrQxkqQ6TjbLaGaX3qTIY28aYwJ9nMYO05n4inms0LKHJGNWQEuFq1qDgrOgYjdD5EzMx6V9UBzBiSgxzOE3c9Rbbm2Fa2spUXKi+FJuRpLZ5Xe7no/5+1H+e2nd3gOtOs74Drh9v9b++MbpoGe3uyEnpzzIdLZZsJbfj9p7BFF/THYzWGozEqphtUXvtxQJISUkB4vk5rlKzpsykR0g1cLOcsZg7GJ/ASqzMwDWaPZLUuLDmGbBkYAS9NxUmu4hwVTcEZZrAb+V0xdWT/YB+zGR3h1MbMZBd3jwXrk+2K83d9UmCguYK7QUBAxzT1htMYm4X042BM88dISSEAmDK0Xm8qGHInDwgTnsZDLI/l3OvXptAQc+T6gWhHP6nu4vIV0XousT+XdqcYZQypB1L6FLNll5iqw1iISTiINa7ui3b1pVtSJHB3PIThu3LMyq+xbuEIWzY0dafjaXD6pnGEMbc31GrqRiHORTONydU0Xzco4ZOLfeZAFMr/NK1C40sCkZVyXSloatrLtZwzn62BoZh6U0IdtI2QsHKuj4+oTMHw2lGawSlfhIGuBbiQevWsstWEtrKVrbxQeSk0IQDPXTr2Inne0ODTzldKdXlo9rT/6OxfH45VUGgJFHR0DlZVCa3FTxD4qYHgJ/KoUzgEtrbH3olfZRhaj+MUdeWJ0uhb6iXHpgxB7+/tYuH9KEfHWJDNcF4+ZDuXMWKuVksQ3Xy5REFtLmXplyFaJHTCNgQRto3CwGstl2PUBT0EpBPZHWm8dUN8QRvWmp81JaJjWV6XdNq3scZAi8Z475MlhtQ+2h1fiz2BoWayaOVedvcsdjJx9mZWNLiNLlEPRTuYkowuySLsMlwPPcWYY65JJ3J9socB/XG7LMBYbAoMd0SbGRLBfvJwiflCfCaP7h9Bcwx2WSb71tVr+OotqbJx7Yr0a7mY4+4dGec5SxBFWYzpWLS0tmbAwbVQdFYPMhUSgI2HJaQp4kjuqyZgcNCmUNRqEl9WurUByR1pHTi6HYMZZQW0fI+ylHCEfBAAh6NMNDmjcziG+jVpYrLxCDk1xSjPYKmRh5wGhZ/ekj+fdQI5K8+LI3ocLqlLhn2aikmnnu2y2sODG2QBZ9MwGqW0QUPHY0ky9sFgEFTzLo/f9fJz3enkXADoOcz9RJhlWai1Xq68St+El0NFEXRMBDcreY7GGQpGveZLcQ7rYYKGbIweyRTrGAnpPcdMRZgVFUpC/gu1RmlY510TW7NJsCEqemePyZ8uQTaQyrF37olZdnt2CM3SOibPw+SUsjzPbraDm6+L+fT2HcEBLdbH2KXTd8LyRcdHjxDx44qIaE7zHAmDAsNBjkvs+wlR1FdG+yExefdAzLKTxREiZqanpH4d7UcYHgme6vLVS9jhZPCn3vo6AODmK5dwiVG9iOkfgyjDq9dfkzYzGadarXE8E9NswETovekUqJmiohtEJRksfZ33pEGz4uQ6znmcgyHzwGrOybyyiLnAta0Nyb5+0RsORxiPSXrPGmtaGzjyDQWq5cyiYeG5mM7xeJAiocPdmi4gE95XhT9+x7RSyiilvqeU+t/5/y8ppX5XKfWOUurvKqWSp7Wxla1s5U+ufB6a0H8E4IcAJvz/fwngv3bO/YZS6r8D8NcB/LfP0tDjtJfnRUx/muMAnMsJ64tfJfsaWx/ns/HVLzdFMLk8OnYwGIT8Ls+hnGeDcB0fTldQ55JR4bpyQ23bdn3ktrqpUBPzUxUMX6/X2DDRcU1k9ezBIxx+IhrO4mSDNc9JtKzCx4+OsSKXcUR6i7VtsYk8/7Nc72A4RpZ66gz5uzMd4QHD2+3cQreeB0fa2zu4ipiYGUVH+X6SY3dHVtedITly8BF+8J6gnw8/XOAv/ILgem5OxOkbnawCdOHynhR1jF2CnBVjL18jH5IuQvmf2OO85seoyQ2N6BKGEzEp4quCaSrnS1Tc35BaZG93F84nkfK5tGoT+JTfuHU1mC6vvXoLADAcZoho1lSM5aeDHBkhEYY8QK0ZYm+XjnQyVaJuMaDjuVqvofh56gEDHeUcOyw8ubovz/J4s8aG5nPT+hJJEZz22pNDaz0/ON0HzRInLEeUEHu2KltE5Dry7oGq2SAhtsj4iq6DAZZk2RzkecenzufitP3jpfJQSr0C4F8D8N/z/wrAvwTgf+Uhvw7gr36Wa2xlK1v52ZbPqgn9bQD/OYAx/78P4MR1jGO3Ady46ESl1HcBfBcAbt682WMPfL559KLs9f7vx+2/6P/Pcu0+F7XXeKy1QcPpFzX0x1VVFbQdX+66LKtziOmT2Sw4nrsyRl1p6LZHeua3Na0FGk9HIts25QIVEcrLgmWFH52gpFO0WG8wHNOuJ0FZWzYYZr40MmEETQXlGQEn8ohdZJEwhOtaX3bI4hVmq0eXLwNLlkwij3WcxIhYgsZrB+tmjQFXz30W7fvG629gSKfn3aOHaJnpPyRg8OSows19QVfrDctcmxFi+m32iEau6g0qOo/dSu45jWtkI7nOYDiFohPeE8bpzQa5R8J7x7sxGF4WzaSgvylab/C1m/JKu6s38MGH4s/6yYfvAQAezI7x4Ej8TCtqx9l4gP0dua8DjuPV6QHG9LMMqI0M8ixoHrVTWG2YPU8gZNkssarJekkt0wzHyGvSbZC2ZF2XAdRolIJmrptnTmjKDWLPs84AR6tiGA+PgNeEaszXrAhCGpC4PYAhUNIaIOYUojxDIxAAjM8qn3oSUkr96wAeOOd+Tyn1L/rNFxx6YY+cc78G4NcA4Dvf+Y7rMyhy/6m/Z39ftO1p+734j75fiqefQNun9zhrmvVxQH2EdRuoM1TgPypJnK6V7rBFPK5q17B8cD66IbSrPspGB7Y6HVELETleLYni8NBrTuRwDooTRE2+nKP7D+GWdDICgVFysxJzzdg2UJ02ZCCEbTBl+kgedU7LmPQNQ6+CQ0Mx2la2FpMdiQ759JaiWAXa1gzdYlMxejYko99uqpDelGjUqzcuYUwktK8nv/vmDawZ9XMP5JzpXg3HGmMjc5ntFKi0TK53lxKVspHBOGfUJ0rRkP4iZ2mc6eAyKpbb0SmR1ZMcCUHYCfu4Xjl88LFUr/3R2+/hPmu03ZsJvcd8vUCayPnJQCa9+3cX+PiDd6TflTyPg+kurlyWcfrGG7cAAG++dh0VHfxHqyNsaFI2npQ+iVHQ5K5ZyfVhVcGV8gwHRjq7KUv4nGjXoKNwpdM/sQqKkTSrOFnHClB8hjRHXWtQNcR1kd1xdOkQO0yijgdpSBVBKAnU/fus8lk0oV8C8G8opX4FQAbxCf1tADtKqYja0CsAPvkM19jKVrbyMy6fehJyzv1NAH8TAKgJ/WfOuX9PKfW/APg3AfwGgL8G4O8/rS1rbUiofJrmctZ53NdWnrTtaRCAs1QiXp5UJbVvlhmu0ECnSQXaXa2C486vGLZtULdek+roRDruaB+qdxfSjYS/bQvr2RMZilWuhfFMkGTbKhZr5HQBTsdDPNhIeLgmYjqLkuDg9gU9h3lHwVGSbL1RGRzD3zs7jEW4GkdzcZSOdieoqYVFdI46U2GxErX+x++KZjKblzg6kXOWG8/zrXAwFRNlfzrG6zdeBwBcvcQV/OoYbc7yN54k/rjF3g6dyzQj9CBCe8J8tIh5dVkGR3MEbYIJQ/RgEcGTeYF0KuZcQhZIl2qAuJyCrI0f3r6H3/rd3wcAfHT/EJ/M5L5I5Y0kj6EqeXZXaLbtxgqHJEIDn0vlIvxYrC188r0/BAA8OL4LRVT7/qV9ZOTOLhh6X9UFHFHPID7nwWqG2x+/DwC49WUZL2viDtdW1NB8hpMdua9aZ6gSan1GzLpYRagbT/BGc9pliKhdgTQfy+UJzFzuGVGOlFQvyr//TnW+hGeULwIx/TcA/CdKqXchPqK/8wVcYytb2crPiHwuYEXn3D8C8I/4+30Av/g857dti9lsdqEG83lJPzft7F//+0laU18D8U50j/LuZ+Bba8/RgvTD7lHUnWtiz3B2UeHE7m+/jv1ZOlpbFfAFM6pQoLBBTQDk4qFoGzVaZOxXaRvMWaq55N8IOhScz7yPqo4A552UcpFV1YTij6qS1T3JDSb74pjWcYoHd8RP8vvfF2ft8eIYj+Zy7N0HstLbVpzFAAKw0NoW9+5JVnqiI7z9o3vsu/hjfvFX/jyyqTjF8xEpJnSNGfsz9GWQXIXaynVyUqfWZVCRhFAAACAASURBVAmdkKCtrAIJWWN9JcMoVJtICeSzMVCzAOPtd6XU0P/zj38b33/3Q2kzHuPGN/8MAGB6Ve7/e9/7XUS7oiHmb74KAJhMBsip9Y0H4kRuygTlWsb03e/9jnQhvorFXPxN2WyBKhYNCIRRlFWDsvVVRgjBWK1Qs6TPoweEScDBUhvdGYxgGAypqOmkkUEdylt5AKtFSj9TxVevXDtMOPYoZLw3c4UhAZpNXSOO2Y6v5AL33GDFlwIx3S+Jc1bOTh4Xpkw8Ydvz9gPoJg2tdfjYff/6k0z/Gh4lba0N3Eh9qo6uHE/Ncy3iJAu/fRvd/OcjT11ErG+OhsnKWpSVT2Alw16xxsOfiIpeH8pHFBUOOdkB7xzeQV37GltE02ogYqTEJyveXc5QeYxSiF4OYOjAnZNWI4mBUSn3si4e4Z335YP90Xuy/3CxQb5Lk/JAXuprV66hpYmzf5Uk6kmESSpm0npe4KP3BRX92/+fmD9X3rqFNy9/Te6fTtQINUpG+BImrZZNhZyRvpO52DxtraA5ocY2x3ggpsmc0cOqXodqqgkZCst6jfkdmRR/+Hs/AgB8eGeGIpJJ5uqtVzG9RAfxg59Ie8fH+OS2TMJHd+8CAL7+1RsYE9+jOZnff1ijXMv7syI1ynJVI9bSh1vXbsCxRt2i9c9gjsiT6HMSqVyK178kjvBjOsmLxQJDUq9opVETt1QyENCiQsnnPyS7pW4cdCV9bPn+7mQT2LWvQCvtjV2ExHaLtDvDrPjcICFsE1i3spWtvGB5KTQhrTXyPP9caTnOOXAfE/7vb79IwznrhO5X1ug70/vteK0nhNadC866kNxnXQD2mN6mrm9c/Xom6oVO+7YNJVpA5/HR3U9Q09y4d1cwK/Eow1ElodzD1QqGVB9LonVtUweO5ROPwLYtKmpkvv68bo8QEQZmyH08yDLcP5FVuCxqbIhRakjWtf+lXXzt2zcBAHMep22Ce6yr/glLDV29todrl0Vbi9IYg7n05/0PxUT5w9/7Ab70xhtyTRb6G2sF7XzfaGIWK2iOVe4LsacKazqm4+EAtpFjhyRRXmcpDMm6SiWO183qBJ+8LRrlBz8WJPdyXsMpXxveYn3C4ohEjA9iDcPcuUvE00yjGG++JnlyP3hbtLtyZXD7ngQH2oX8fftHc/zlf148GZf2LwHUhIaMt1+/dhkVKVjmrNC4XKnAcHkyFI2yWC6Q0NSfbU7QsEDhhiyZpmoxjH2wQ/bliUbE9yyaSnubxV2MMiK4acotFxWSI+YbHlxGRBhGYKpsgeqn0RwDzvpDLp4ozv4+e+xnEeccao+P6DXnfTi+tK1cy547zs9bxqlAM+dTKywcHM/3SabOyqQDAOqC6J+nlW16/qSL7rMtS2hicDaMwPzo+9/H+pF82AVf1ihROPKRHBWjpkmVJixL0xRY17LthFiUdb0J953QHNOuDlGvyPPO6BFGBMoNbYuMgLvjXenDzT/1JaycTD7LE7lGluQo6I+qyOTn2nsAifnLlcZ8QXL9jVz7x+/8GN/4we8BAN58S/wt6XgHFaNR60pMryiP0RAw6Wgmq7YJAM3MACUTNx1xUFoniDgJ+zJHrVV4j5PQnY9ZLqhJoDhxVesSGX1TVy7vcTw1WprF+4z0ZZnGgzuCVPnz3/o2AOD/+L9+C4t7PwYAfIVRtJ+7eR1vfUMmq8kgwmIpk9OUkSkdtzhZ+nQURrzSHbSx3JcvP6TaPVjew6KaYENz//hY7rltLRol7/phRdNTKxjI/rSlb8iWsJy4E74vzVpDP5B7cbnBLlfQKBNfVxYNYdzzTStbc2wrW9nKC5WXQhPqKrB+WnkWTehpx7gevKE71juSn1Zt1Yt1Cp3fjghs9Mw1oleN1sE088TgTdOciwr2uagBnIseNraBY+Ll/Xui6i9XJzhcMFLCVXRiU2w2HqpvETEx1TMGXrp2GXePxFxTdJinscEeWfRyopIzHWM4lZXXJ7A6q6C9SdnW+MO3JSp2tJb+2A8L3NwXR/CljKvy/B0smRKwNxXH6ijRMOS3Xs7WSGNJdZjuCUK3rBw+pqP4tTdEE4oyg3jMQn4r8u60o4B5aZjyMIgT5ISyrGdH0KwND2pwyjnEfNYJzaD7Dx/iwx+KQ3pE4vx1bdAQj/TB7Y8xbahdsQ9ZnmIwIWG8Fm3j7vwhklb2/+gHXrN6iD0ZZty6IlrUv/ov/zJ2aRKeHN5FseYzLPgeaYuSz8H4evfLJQy1nimd9Y3RwSS6vDNFyvSQ2UC+seWqCEm6xZpUHg0QMUm1LmiqqQhpRG1XmoOGRbmUfjXzAU4eyjuw+wr5wJ0FnjOyvdWEtrKVrbxQeSk0IZGzWsWTNZdn9QM97bgnOaafFatkre3yztwFd6KCAtShf2zbO4B/je6xQz1bv1vnUHukNFGwKgUirqi2kVX76HiJZk2MkXYomVuVkE863kRItayUvszzON5DxLD2gOVg0ixBnHtnPf0JmwIZNarJZBeHj5hnpsXXcedohZKFFyMl1702iOFuUqNiOL1uClS1R/ACdz+UsPf1LwlhWKIrLI5FW9ssfAnpASKWqFkv6GOaLZETce6xWHGSo6GvoqlXWC/osGfy6yCPMX/vbR7LOu0PH+CNG5Iwe28u244OF6jXdNwWG5R35drRiexPkhRjslBGdFAX6xLzY5KVEXfz2pXr+Nrros39hV/6BQCAQ4v3PhBNaX78COXG+8pYONNEGLE44sr70Qxgvd+O/N1JHCPj7ywbhuTqhA7unXwARyT0nNU/5ps51vQTpSS8Gw/HMJ7B0/CdyKZYMxk7KRUUIQcFtfHIJEjUGTqap8hLMwmdwxs89rjP7oR+WttPqv7aPsVRLNyHZyhate4YEP1kZNGbaDp8k6dlDdabs6GcijTIVBH4qIQBAyYwVPljlcI1rOnFOvazZoPloXzAkc4xIlH8lZGYOlftDq5clQjWw2NxKNu6xWg8PjUOdV1hN5EPwQMdnWrgWKs+j4f4+teEynX9NhkTj+/hvY+O2DfpVzKOAhl/Q3RcUdtQ02z9sMSf+bo4cT+6L5GpG1++iYiO66PbYuodDG9CkYx/fVsmlof3j3D9FUkOzZjmUVR14NtpqwqK/Ei+EGlZlZjTsb1YyjO+/cFDLJno+uqbMk5mNEQTi/lkzeuhfv2Dh4LHcrVG3PoSpdLOa9dG2Pu6PIc3X5OJ5xuvfxk6IXsCzZs/euddzI7kt3Iu1FEb5AwuuBj1SiaUnbE4gnViULRyXGR8fbEEGbmsdKQxIm+RGjHhuAWapTxPzztlbATLDA3jWULbNYYxK9XSpKsKhf19eU/2R/vAmDXfyEHkjIUzz/eNbs2xrWxlKy9UXhJNyH3uaRqfqhdnkmOdcxdqQmc1JmNMF453gPK8LCGpVQXajmB5OUC7021fVMe70Q3VJlGmvNPbMz1aC4AF8xKy8l05uAYUnvLD15BJw6oeuQQZa7GDdBN1eimE+qcjanvKYeCRt7yXw8NDzFjHvibZfDZwePBQ4AGrDXDtiqyU37z1plx6nOL2B9Lkuz+SH3c+XiJiukrtPBVJjatEIF+5dBWKYeivUqspNkc4WYpZuFjKCr46egQsWSedZsKqtlhXTIVhwrBxNbQSLcq5IiDcZzMi3eMK90oJiX90T+7r9odHuHZFnOPpSjSUVw5G+M5f+mUZuoMpVqREmdE81JsIAyP3sL8rY9yixMo7mWmWVvMHOPrkEfsrms7xwzlOjhgmTyNMdlgIkR51u7KYEumdQ9SWuq7CsxmmHmMVofaQkUECS/Nwb1/OMU0Ly4yQCZOQl3WDZUQmSDqoh8MxYlZYVQxQZMMhYmpc8eQ6KmY7x4RluChC66sxPqNsNaGtbGUrL1ReEk3oi5fHu5LUuWNCDTnbEXN5z3LrXPBfBfoOrWGUB/MpOHL792vWa5Zg8UXitO2Q0qEnvSTaUEJam44S5ALNTEGcrgAwvSSO4OJkgZTAtLAmtRnSkeyfjq+iYdWLBUm0lqbGJCPKeEDqDB1D0b/REJV7ffcAHz8SBLPVcu69u5+gZVma2eoRjug8foWJnD//+iW89aqs4F+7IbQbD24/xPGR+IkqOkzz4TDAFq5fv4E33hBqitVMNIa3P3oXxdozBooGd++jD7BZSqi/ZCUT6PL/Z+/dYi3b0vOgb4wxr+u6175V1ak61/Zpu7tt4xsJ5sFCmJcEhHkICPGSoEh5CxJPWLyEBx78gIQsIQVZ3BxAJMYCgkBCQgEpgYQ2ju1A3O3udnefqjrn1GVf133exhg8/N8Ya+1du6r2OcfklO31t7r2OnPONeeYc8055n/5/u/DbCo5o5bNuIf7+1H8r2lrLCt6JF5yRstljY6eWZ9UHv2xwfceyn6qtXgEd8YTPP7o2wCAr4y/hhHzLYM77DurErS89s+eSQ8djMeUqGjNBN7px4+RME84GIq35XojDLR4T1U7g3LiZV1eyN9Bsocl+/Xmlbgy/b0CaY+KIPRQiryPBcnTBuke+j3Zf0ek+7K6hDZkrWRusEzvoWAiPdmXc+0fHSElwNOzudWoBJqwj0YreDJTpiEn9Dlytm/8JPTiOV19CP0r1r18Gde8oOYqfwPk3yv/QsWsczqGOIo3rUmy2FnvASAgRgPKGh4+IKXDMTRANP2NFbrtkE+Fc3Cb8QQycq11ZHCsGQaY8T5GD2SCMGRoTMc9LK08rG1XoE+8Sc4bU19coKYsTw0qdrYAgnb6iriSxRprtmtYhjezxQItCeHzZAzFJtQnU9nP9NEKHa/Z8Fgmjw++8SM4GMtnW6/itRtQv8snBks25v7WN/9fAMC8ucTdfUl6l0QJ29bAsppTc2JpmyUqdscH/fVUA9YFpds1WvL2mEwSvN6l0KxC7Q9kQunuHCGhVjscJ5bpAvu/I5PQcNWgvEP2xJUkpu26gZFdY5HJOZ+dX6BXUvSAzaEGGinfdnkry3qjEm4sv9dirbBiU3DuiWlqFSyT3R3fYN6YWLlatWyIdgMMmLhuVhW8lQkw8AQ17RqOlAma48r3DzFh+FhwYjWqgOd9bUPQZFUMo1WhkBE9nrGK1rUd1nZDcXwb24VjO9vZzr5UeyM8IQ8F58N8+NlEC1+mex23jZzMKu56e53C1e1kPPzrfUz6hc1Mnsct1Bab4oagXkG7EHpt1kWcUDic37wBXtZQG8att/rNCM2JhPnOA4a8RnlP3mRH997DwURQyNVaQqNnnz7GZC/wwNiILXKEHGQFoEPiupO3Y406qne2DL3qZI2arn5LzyFVSSRJ7+kxxrmEM3kiydjlaoUTIrj9mZzAHzz8Du7sS5iQsdfqzv4RMr6Z1wr46ET4hB5+JOFfmWTY25NzfXr6kOc3RU7OIGfD75FEDp0Al2jrDjYWD1p40lvMGCadzltU5CBKtXiMZTPEvb6MZ0ksU7OYoQq68udT1PQ0DRHo+6MjmDFDQHJjv3PvXaT01kCYQF95gET4Ed9kW3SBOREOWUFe5x5VZLeYDnPyZWujMdwLLJG8OVSNVSWh7nI9Q9rSmwkwmHwiDXQACn43u3cEQ5FJlRIHZh0cwy0foCNawXJZjhwZPeoMQf0XqHae0M52trM/TvZGeEIKUgIWD+Wq5A2uEJSpKx5HXI/Ntle/HPZ+1fxrckfbihbXvS+tPKL27Q3fidtcG8d1xDQgeSHgRWjAlTF4FaWhnXIRChCS3mlmotJHEoTolIHiW7ikfPFkMsQnuaBxp+cz1ETcthWPaTyWzM2EXJfSCeYXUnoPcsDIFaoqEK3x7ZdkKCkNnSLFipQiaS777vUzHFO2JylJPFat0JL+ok8lj+ZihoZ5pJO2xgkVLMpEPKuD/gAmCWOUEayXwJJl7YLJ/0kxQkMVkZAvKYoUz2fi9SRJilSLqoezAlAc9C2OjiVp3tZcduljvuk5z6UrgT0dytY5bBAZZBLZoUCq6JlSOmmwvwew18vRo0gbDU2Gg2xPPL7FsgPWsr/UOVjuM+f95Cof0dx5uI7WoSVPtmJuUDmRWQKA0eAIbJSPUk35W29hzRzX5O178Vx0Fu4zejKJgQ36GeFmdYLsBgDrWjTh3gw5KjikGx6+W9mbMQlpjZRu+NbS+Ol1k8amX/TVRCbX5XJetn77EC8u88CNLSVbk1Cg7bjhSK/CQwli+kXndDtJHdZvsz8GL9zSlVepiT2Ehgnsrm3gCctvuzWCmllBzasi0ZEbJuhmZd1GjufJiYQojQbWTFavmDjOkw493oSHA4WSN/sRqzLrboUh0dHHpEH1nY1k7I5J4mo1x2WQJXJ9HPVknyGZ++7hcZTMqcl5NNwfY3Yh2xlO0Mr7yPlTkSby9PQsvgjaukPVyARoeM6DLMGAn/MjadUYHCSxuPA2H/o8L1BwElouaqw6mdiCRli3nqMIyeeWjaxNC9XnwzoIBYwU6YhYnyUz2T2PYUMsjwV8JdfcMrSyvkY5kN+z6FHRNi/gGUbrNUPnRYWKFce2swgA7j5pR0zqMUgloZ4R/d0qHUN8zequF9JfWeavFkwAwFkHy+PogOTfQv3f1nbh2M52trMv1d4ITwhQ8OrmoSh1kz9xdf0Nu3v1spu+8tKDXO8n24SML7Xg7Gw5TNdR1jehsQHEUv+2R3ST97Qt1Nh0gTs4uMRb/WuBI9ta9NlHVZdJRHAvZxK2zKY1CiJze0z0HuRDYB3GIOsWzqKbkZeZ5GdVs4BnonOIEVISs6eUmHnn7jFS+uiaHkqzNmhWLBlTlmdRLdBj4+1heYwsu8trwu+iBUi41Vbyd3rZop+KZ1KtxBtxiUaL8OaW8fvOY8DE/byqMDyUsU3nEv41TYvpM/n+hx9KiDK5u4ckZV8bZW5c4+BIN5IggatJhEe0trceCalAMpfxN9JQ/F0rwhvSPENKNPpoKPitdq2h2DC8Xq9ic3HBRmDf2JgoDiF42wD1Opwkde79JeYBRd60GFLeyF3SUy4zoC/L2rmcsx56OHdVeGF7driJbRT+BtZPdbN01qvszZiElNqAAuOym7a78pVb7vqzXZDrdlsmx5sUPLbXvUzhA7hZG+3GH31reVD6cM4hIeCu5mRUL1ZwUY2VeRuTRqXSXpGi4UOzqtnUWbdotNy4k5SSzirFx5fShBrc+9q3yNmZPiYQsDUlCipmjLMcxwMJwwqC6JbdCiBeZ8DWktZaaLIa5i11zHolUkOMTt1hkoeOSrkuTa6h2KJycRLUMtbI2TLQccZs2hYNNd1CaOC8RsUm22VToaW66Yqqs6npY0mQ5SfflRzN4d172D+U8Z6ysfb05BSrTiZhnfQiAHBwIGHN0fERSspaKwL8VD+D4gsgZf5LqQFaMkKaWnA5eb/Ailgt13oYyzzSuRy7qirMLiT8S9klr1yCku0ahpim87WNE3LqNDrqlrkRH/fpHCrQBzPX5ZM1HPN6ScEJqtMvpAfCSxK4uZor5/bZnrldOLazne3sS7U3wxMCEHre/ijJ7j/zGG7CIb2CUfFllB8smES2wZfZ65LU4W9s+XBug3UKnrNX0AxlY99gl6Nl82fXMWxrHRK64Fq1aBlK6YB4NQVaT316Vsm6VqNg0hP0LAZlD+1QwoTsWOgt+mWK44l4P8NeH33Sf1jue1GvYEPYEhLmpkNHPIkhe1+a9jBndWzc20PFMYYwMRlMoOgBPvx94RqyK4d9I57HOZtodZEi3xMvKrApJlWD83PxImo4dCG8pCeYZznqtawv7kmotk4TnJbizcyIp1k8+wiavE2jw2MkA6n6KcoNZXt5VKhNtvTpuiTwG8m4LMrIo9RQvbUtNBRDqvbkGaqPJQTsP5PfpU4q9HO5Vr2+eD8uySKfUMpG1ZE/wpRNuG3VYE38kyOty6CrkFGVteI1SfwQhuGqD050kgH6ajvGdhrhKue7fAcKUPqfoCeklNpTSv2mUuoPlFLfVkr9vFJqXyn1vyqlvse/ky9yjJ3tbGd/su2LekK/CuB/8d7/BaVUBqAH4N8F8He897+ilPplAL8MkYZ+ud1UCr+lvex7r9KVf9myF3vJXqTWuNF8/AceG0xQRJtuZ6i3DhHR3oE5Y9ub2o7FqZagzLY3timZhobasO8kTUWPHIBVoc9Nb968XYIVKSgQ3sJNgxkbQXtMxqZIoi59j7kVBRXzGiXpHXzbwSjZt88LXPqaF0C8H1OqeOyEiOF2UaOj7M6afWdNp+GZFPUJ4JlzKtgIi8k+qlY8pR9+91uy7yrF4Bt/FgAwpweiVnNkn7LJNjQMpyk6ExpGJ6jn1Kjnta9PT3HIxs39++JZFXsJWvbRDfbFg9n72o9hzXxSWpWwG7dB9rN2gJPzb4m7SbMcnklmr8SD0WaAhPktRZxPffoU9jtyXr1PP4Wi0umlkuvcJh49eivgufpeCrAJVQ3lOo3KMXrfk142ZdaYM1cWpJp83cb+Ll0ziZ5qKBYNVuwxNJMRkoD0pl3xhNyWInC8B3VUlLmtfe5JSCk1AvALAP4SB9cAaJRSvwTgn+Nmvw6Rh37lJBRAgbeZUG6aKG613U2fr88N/tp6Jxf6+n5schUHJM95QCP62Fkc/74k4axtiK3wwnZXD/piKHh9TABg6PL7boMnCl3pWmlUDInOnj1DxTaK6TNWUaoOjZWbdc5wrDA5lL2KJ0qyFL2RPAj9njxYo3IYgZetb9GjdI4L0sCJgmLFTHMCGx4fYsjZt2sldECzRrdmwny5giJlrB9zEkpTlHwIv/q+dNh/9Lvfw6NvyYM7I0huXDv85LHok3kCIheuQstE93xp8PCxyNZoJszfnUzw3n1hPTymBI/uJ6iIrerItWSyPvJcnPvUVWgDJoiNt8neAB2oy5aSTlYNAU7SmmFg2nqAEkz1qYylefQQR9R7UHYfJyFcvSO4pV6u4NhS0VJCG5lBxkkoYZhcFhqDg5BcbpC3QeCA3EnNGl1HiSaGd9qVoJAtyn4QMigiovZlclzumiw5zM34uFfZFwnHPgBwAuA/V0r9rlLqP1FK9QHc8d4/4SCfADi+6ctKqb+ilPptpdRvn5Gec2c729mfPvsi4VgC4GcA/FXv/TeVUr8KCb1uZd77XwPwawDw0z/7sz5N05vDpe3PN0U1/qrn8sJ3tj+rq0vlv7c+37DeRA32zZ66K1vF8+HfTfgVG1i3E3jRs9oEaf7aPq7uzwOByH7LWwzru65DR43xFd/WrvGxBB85j9J0g7ZuGjiW83Uova8XWDNEm7GlQ+kEiiERdfHQ1C0Kuu1H+495TgOQBx/jI4+33hJmxYyl3r3778a2hYrtH/N6hnUlXkpCV75UCRS38yZBPpbv10Hls9ORR/nHf1ZCMDftcPKphB7VU/mLDpj2xVtZNY7HayKU4QdPp/iInD/v7ktp/f7hWzi4K+9LxUZOaIOUiVk93HgyNvyG+RDVWq5VykbfqqqhWTJXjmID6Qi9wMLJUK47fYrVc+HObtkak64aLAJxfLdGui/nUDLp3WgLohnQH5JDul+gDVAPhrqmAGrDVg7d4fiOJNpnDGWhEhSUdTKaP5waIGeSPeG1c0pBXfO8r+PbwjFDWOYTj9fi6K7ZF/GEPgbwsff+m/zv34RMSs+UUvcAgH+ff4Fj7GxnO/sTbp/bE/LeP1VKPVZK/aj3/jsAfhHAt/j/vwjgV/j3b79uX8oDmXt5X9fVXE/8JP9u5WO2Hambk9CvGMONKOrtt8Dm8/XOGO995Hz23kdvx6lAweGuejbxb0gGvRh3b5u1QRyxhaXXE4bbdl2MyyuqMyivEbLdAQTrTIJ8JG/69977WcyKjwAAT73kUzq3wPwsgAuDZ7WIvVcT0kkMTIGMZfKGCnv1eo6cuaPV+gKrS3oHqXznQWNw9J40jPYmkrfQZY6BZe9UHbTkAcfj5R6RHxpdgERkWDORnN8RVPMv/Mv/Ip4/eggAOPs9OZezkwv89h8K8dh5R032xRIDLcc7q5KotlEyt+KPHRSxkW495/nN0DLBnzAXpXKD4HI7nSEP+RPmx1zSg6e0dsN7utQZPJHpLVMP7ceP0Z2KkKOfyvFQt+gOuJ+9HIp9ZhVzZk2iYYOEEWVCVGegee2Dp1dog4+Z83onGwAENoJjTIsSJYnnLJPjPh0gH8v90bHgYLJMZM2xJWnuNr2THn7jKQUVGu8j7cdt7YtWx/4qgP+albEfAPg3Id7Vbyil/jKARwD+1dftRCmFNDGvSEzfbtlm3cuaTG9p6iVh0TWLLqh3caLwfmvCYdgik9TVTnnnfWypcJxYbNfGfQYi9rZttsbgtsYRY72tZQHS38bjxPANABhamkEf2ZiJ5n6oHqnI1hgqWQ5A4dl5HZoaOwvNxPyKkj9Gp+iVsl291hhlwmXUyyiTM7/EVIpVuDxlV//940gdmuQMVbyFL0KDbgdQTidhwjwBUPKaWtKT2sRjNJSQKn1fwsDBeIKHjyTEeXTOSk/Zx4J6YZ1WuMu2ja9/Q5gaD0Z9tJchK8zrnQEJ40xdEW9V5JE40+UpDLE3njJIXg9huUHC0mK2Bs4+klBx8VDUaQ+6CkeFJJxXRLHMp08RGOrzNEE3l5A67bOKlmoUpXx2VFB13iNPeB056XXLDvfuSHJ9YHVEuxsyWfaPDrGcBd0y2d9wvAfPooGOLS9u08IROLLgNq0w2LoLb0D939a+0CTkvf89AD93w6pf/CL73dnOdvanx94IxLRSgHj4X8B7Aa5mrm+0V6/fCA5u/r6ICFUx3LLh7eANQNSyVxsPqWsDarmNNBshnGrbTWilmereRqC6bZHF4P66DSZoO9EdlgXua+vsJkm5IS2K464TjXQgb+Hx5EdlfTdBmkt4kPX41m8GsaQe+s5Ss+Ev0kwyp1bBEuty70e/gXM2gv7w8T8CAPSel3hALfqUZfduXWPvK+8DAEZEWxtv0YSeON1tPGMWHFbL00UJ3AAAIABJREFUFo4E74pJdNN06Com4Y+I4O6N8aMfyBgunws/9bPzFSoj4x6UKXIm3B+TtTFt7uAuH4eWIWEx6SEprkramMEYfiSf214OR1FAFTiGXIYyQOUDFmtxiZ4SjyzJZFzTpz9AM5Txjo4EGpBmh8hYRq9Xs4iTcgwp86yHlOGR5nYm06i9eKQVEe+mzJHtE8O1tGiIji4GAWVt0CP2KmOfm+mXsIQbhDRClma4niC5Lnl13fHx3uGFha+xXe/Yzna2sy/V3ghPCMArvJjbeS/bn68si+s2NfjtmPbqd6+W0SMKdGtrZx3aTt6ULUXrbGfRcZlzdpP32coZbed15K+PA9HhVX9DV7J3bksGyMaxb4jTNifk4/4EnHjdAoisaVdAzU74sXgjme6jHMvbfLIWryXxIyyfyRt8QWDdGis0iXhAPYLj+irB6Yn0IP3u738b9Uw8k68+kH0PR3384YmU82t6T3e7Ke5T/ji9x6T1O/c3uXp4wEumODOSRE17DSonuRVHTyBVGbKRvMEXRNudLc8j4VqfdBmHqcYxdef3RhnukIO71FS0SAaomPU2vLZ2DSiCGVVb81wyFJQ+VqWBo6dog8iibgEWCED+6tX3H2NJjfke0cvpIEOxJx7V8mNJIuc5AHEUMZwMYZlQ9uytW7cOqAlIZWIdtkW6z4764MlZDVPS6+kqTCbi7Tjm+lbzOTwbDYeF/IZrW6PgdS653XgwworMA2tCEbTWV/KN4Z5rSDKntWHy/vb2RkxCHpJ1v5JOjoqlamvZ9qSy9f1ridntB/zqNi8mmSONhttQp4bJw9oOlgnigMXp2nYruXx1++0xbB9ne99+a6aME4oLdJmb/QQSfec2E5PSm0Rz2NLDR/a/OI+7TRPhRkvNxxaGVCdoyYmjmDztjYvojhNgi+WzC3i6+D3qmE/2jnG2kofrExLR29rh/Jmw/x09eBu9Qvb9d//e/yHHMEOM3yY9SGAY/OQSySW1yr4j33335y36D5jU3htGQnUQOdwrSlQdGQWpl9Ssayw5+Tz5Q0n6nj1+jILYmvd/+gMAwHy1wlEiD1fPaAzYzFvk8oCWwxEU6VjNhGMcpwAf0nRPxp8e3YUlqyF0nDPgIQ9h4ir4C5koG1aoFo8ewZ4Ty8RJeHjvAJZhVo/yPG59hmbe8Lxa5HsSptapnF9/Mokac+tGJrp11SHp+BizSuZgUO5LqFc1pzCk+tX8fdfn68hk2vF+HR/tIx9Lgn/ICaxQCsg2lDEAUNf1K1us3Na9flvbhWM729nOvlR7Mzwh71G3jn2gGwwCV245NVuJ24DLuRKubMrkG61298J2m5DoKn7nejnebSXhNl7U9udNiOauumYAgC6OYdtTimeytfmGL1qp0CjKMqlW8XjqCjeIvI0Ss4E2OCbKrXcRwxDWabXlHZYjGHauBuHBJw8fo0/2w8D5vFf04RgKtMFbSxIoJ9+9eE5u6OUaI5KVfffb38ezZ+Ih3d8Tr+bu/a9gxeNcfiLr3v5wjIfPn8h6hmN/93/63/AjPyc9YZfdFD/7cz8j14DRTTqchPw/vA0UJRodXbecXs277/ZxxF4tyzBi3dXI+ALvZ/2NFBD3Ux4OYZmQT47I43z3ELpgWBPEFvMSwfFQcPAdy/pEq3eLGXAm+Fx/KZigoluhYZJaUSW2vVijphtl6PElWQLD38iuXfRCfU6KFTRYE+tT9qj8Wo6YagA8vSyvCqSEDrhRi5YNtZ88kiT8nf0x+mMJuYuReGFFvxdR2Dn7yRIUyImybrPQJzC78kwEpyh63M7Fcv1tbecJ7WxnO/tS7Y3whKy1WMwvr+Zlogdjr9Cfvog83pQEX+XVXKG8oEmaKHhe4Z+t72CzfjMG3OB5beSZr3BDB49LbfptNp7JNod0QH+biBLWQXZHmegdGYMXPBxgq5/MhdJpu1FOYN+Vcx6eeS3vMqgsNNrJsl5vDx0lcdSS+uQ+Q8ec0WwuiemPHz/BlHmLO3viwRzc6eG3vindO860eP8DycPsEU38/PwTDPrydv3RD2XdeDLGwx/+EACwWkjZ+t0P3sf3P/oDAEA+SvDf/5f/FQDg628JjOC9+29j+MFbcg6NeBT9pIfBfcnvjI8FRd26GgV7xvxcPLDcdaiIWra2i4RjlonX9kBBE8DZHVCAcZBH4GbnA7mdR2KDJ9BC8/t+JR5Dd3KBjj1s59+TZHTfaIzomSRkOVkuOpicgEuCMpeDFKPhAX+WFpmTe8Cy36zsK8zIgFaxLG+rCr1A60EAo9EaDb2sSlcAEeBHwfs5vo/+vvx2Bfmn06KI3NlNRzpYV8OGexyhf9FHgUa1payxHaHYz+gJvRGTkLMdZpdnQtB+rcT1InvbNdyO3w7dNl99cdmLCePrn1+1/iYWxG3WxZsYGHWkizRQ6up6pXSUm0Ekt09hTOAiJt9vkiPhMmgbuaU3aHmLpt1U5gCgqSpUdUD/Bj4hjzTcMLaLUi2wgdJhiCdnEh71vSREl9UCC6Kiv/vwD+UYaYKcVbGLcwk3Hn77DP19eVjvTA7Q8iENsjz7+4cYkm0xz+V4p+cnUGyyTDJ5Mqfnj/H0QipmWdHDkCjsxw+/CwAYlS1aVuYmE0m8epVBk1s522fDa9bCURstWZS8Tg3yjlzMVRslavpsPFWlQjKUbR3liWyao+ULIqCITWORBbL5qkLNCWf5KVswzs5RXMo5HLLbtFqtsSjI4OhCPKmg6kD5wXDMa0yXMtmPjiaYsp3D8TdIThWaQq7f/h2ZKE9XcyQUB9BjsjYaB0P2x9Y5pAwlD+6RUH84QE38U94j3Yj2cPy9rCJpvwcavswCC2aSAl0XngkfWT2DSXfALhzb2c529sfI3gxPyHlUVX0tCS12Gw/mBWzN5+hfeZ3dJEoYQ6utdVfLl5swK2V5NCc5WJ7ncZmi1wNlYpIxEEYrtRWimU1IGcXmjENKWgZPT6jKMqi5rF/OZ9x+yzMDAJaH3ULeetXFM2R8A1YL2c/l/BIn55JIHtOVz/pDfPcPpWG0onrrT/zsT+PhYwk9RpN9XBBT9CF7uZzdKL2enbBsPT/BvfvicfXoyWhl0F8S6WtNxMKEfrKTyznOphLCtcf0iI6PUByymVPy0kj6GTzCdSLiOS0A9r+hVmgrejYMQbyqoweX8LFIVYbAYBkoT3RXYU3qDbVa4PL//sfyHVKndNNzNAyLdESyW7iKTIY9KnFg0wgb5JLSNIeCXItmDdx5S3BWMx7P1itkgTxuJcnq/UEJTxjJekklWm3RC6yUOkURUOhL8Y69cbCaoSDVPbQvozpIt9W06sy1cEz7iFGzFpuwf4v87KZCzKvsjZiEvHdo2En9JtnrpHpeJvNzXTssyXIU7EzO6erneQ7DGyVI7DoH2C64siF3ZIDYUNhgG4cESNi53UgLADox6A3omrdys62mU3R8ONA18KwaLU9lknHVAn2Wjy4aCQOWyylKcusknDyfPD6BXcnx/sw/9U8DAB4//UMEip127fDVdyTvc3oi4d2D+w/QkqLn/LmM5/hogpTHmzInpHQJlcu5lpkDiQlxyRzU5UfnuHcgYdiklPFfzr6He5D8xv6EE/y8RcqckFvLdzNdRnEAl1QwA+JxmpBH60ERR+RDCDtbwi9IPE+w4nJ6gfpUql+r01PklzLJn3wqy+6MJ9AkPQy5vrIcRPJ4sJ3GKQfPjviKv1tmFYp0I+98eiaT+WAsk3WbZwi/f5Aad7M5DNuDdPgRJjOU7Ij3yzpWCA2VXrtZBTOR4yyXVGLt7SMfSE4tCRVBpTYtQ2FCVTHCh3LYQvGF1IMPp3hr24VjO9vZzr5UeyM8of8/7YvwU6st0u64XqmYZI4E9EpttRtshWkm6JePkITQKxC5I4HHhjxe/r5Y6XNKXcFOhchv4/1sPKNYcfNdZP8ryIPTrVcwrbwJz58/xvypeECKSe1x4eAYHqSstvQHA6Q92efpmSRgv/bhfcympFlspZrmmgrDUpLVH9x7D5bYkvfviILqejHFE3LnhPBH+QQVk8crkq0vludIiUFWZRYbhDuS0hvlMThgYnsm+8tHBms2tc4+kvHkZoVVFyhRZB9F0YcKnNaugkktfxsiovMMzgepIxLVn17AUhCxbcQjWs6msPTc7GKFjF7IhNJAurMxBHTEddXeokeWyS5WmRwURR2zIGRoLayTffskQ8MQMC33ea57ODsXdHnQTsodYOmN5byP0tkMZiTf0XWH5kSuz4qk/cmBg26I+q4ZWjmDi4i8Z/tGNkB+jRs8SRRa8m5buMijvkUiGu/N29rOE9rZznb2pdob5wl9XjUNWRY8FHXFc4nbh89bCoJXPZyb9nlz3keWhXyC7PXFMW7m+OuJbWvtBlt0g5jchiTNYvOusHAUNbRbKgfXYQRetZguxXvoSEuhqhV0zTf47ASWWuUpvbXVqkaRh4ZJGc947wCLSpKi+6R+aNs5er1AdCXHPTy+E6VoltM59iaSU3j6XCSkv/r1H8XvfYeJ60JyVceTt/D/fFeSuqdTebt3dYd94mmm6xpLJlIrSt8M+gMkT6QR9uBQ3uRvlQfwJCOrLyUvs8AZMp5LSoqNk8fPkRLzlCRAQQ/PZcwN9Ts09J4C57WdXqC6kLxMQIHDOjjmiUzdYUDGySKwF3oP8q4hKVj+ThzW/A3rTvIz/X4ak8wBs9S0HhZkenQWYLPr9FyuczoYo2QfWOgTW9QdNBP4yVo8orp+gmxBypTpFDmxRQkJ0Wy3hLuktAalprsKG1jDhF52vwXIRpkFVY7UoOE9U7ctPKMBE73wz14YeiMmIaU00iyTh/YVYLyrk8uLuJwvNgZ15ZiAdKpv8D/bxwtjjMO6Mg57Q2buut78TWTh28dr28AxhJiLtq6L0jPbRPehgzl09WcpoJgJDayNxln4UP1JB+gN6TKTJlRbDUV6UHLNo64bZHxAamqDdZ1Cxc7yjMl2pxVOL2UiyTTwnU9kwql5g37/t/4+uoTZWjI5/uDTh6iW3A/xO6VRKFNelyxHn0yPvZFck8lwjJKtFUFOaDlbo2AYBX63ATDlQxa4mpq6QpqEyX6Fd94V0GNgk5w3FRpWdXIfwlKNionyp2sJQWfPzvEOAYV9GIASPor6XM62ga033geJydBCJrNhT7azTQOfERTJCpTrJUh58VNt0Uso7+Pk2PV6HaunRSLf7ZUpGoZUFG8FlgZZzXBc6diEPWarx7JZIAsJe7I/rC7OoVdU5WWlzw1yNAF75JjAzvaRMIGvDdAicGKFsOyzP4+7cGxnO9vZl2pvhiekNVJSJtz6O1c8phdL5te9mm1v5UYva3sO3w7broVw28fbaAxddz9fbOt4lccWvFfZ5GpopZSCo7fivIta7AjrXYeEb/iOHsp67lGvGeKs5K+9vMTqVN7Gbt2gYjK3YIiyP95Dx1JuzqbOdtHCNNRTJ8bmYjHFkqFgxiT7xcU0elRFoXExI5k7x3o5WyAj9OCcSd1qvcLlSsKHfkKE9rLGkDI/a+dwdFfoMyaENRTWgVAW2ETGUJYjdMQ/XbJ1olVZVDwdsS1hMKihIW/63GQRKRzq6UplKMnVnNFjNHqFlKX8t8jZPEaBAT2csXZIdGA4DMjqNDbZmiCSaVSInuACBqnMoYiE90TO+8ygK6kHD42cxYzwG7XaRpR5W4l3NJ8uYKzheYkXVS8rTFdynfNJH56+hiYkIKkVkjmhG1TB1XkGzOhRkoGyXgKaHtBKy3XIC428pDik9pGGJpjCLVWLt2znCe1sZzv7Uu3N8ISg2BP1Ijjwuqdz3cPZ3jZut70+/lFXvnP1ezf/9+vWbRLPV9HbUYvbbxr9rqtfXOfqBQSoGNkRIzW0i29UDYO6C9rf4ZgqJrYDSNKlNXJuNzuXUvb66TNMTyTJPOqPUNCzOT4Sb6NXZng6/wgA4ttduzX6lDyuSWSmFTAcSZ7gnE2tSaox6Ik3s5o/R67lXHt8M+/tD3H+VPqpljN5Q6eDFAdvC9VH6sRrOc4GKLOg7rEGq8IoC16TVYV6Rd12jnGclEjYJwV6R3uFwZjNqGtIfsMajYrJemMVZjPxEB3VJvpH78LQEzIcf1fXKJmQffsd4YGepjk0Ueh7uYZl0jzACbQxUMxN6ZS9esojNdSLZ/+e9RsoRFDIcZmCZrY6S3oIvN51yP8lBklfzmtA2g1ka2g6MGyDQzrqASWTx0WHNZPhZ0/l2pt6hnIqX2I6EXm/HwUR1+eyLh1vkPfhGrtKo3MEheoRlKUKy4ahD5/V3oxJSGtkWY/hD5fhVZMNXrnss2774na3W7/dWLs9aV6fcG46rtY6VrjCX2NMlPrZxgHFSpjfaDqFZW3ToKnJO8NltbJwbIo0rIjM6hXWxKgsVzO8RV6ajOun7RolydFb4oC8nmLZyg23YOg02MswI31pj1ib/aO7ePSYLIttixGZ+e4c3Oe4NPqQfV8Qn9LoBgN2qPeZsx6aBGuGtkdFFieh9VKO13QOLfl4ApPhabMAiz/YY8I0TzWcl8knC0T9BhiMZKJcX8ywnMo1O70U/NNx3cNwL1TP5PfqDXJcnEiFb8Qw6ejOHeiB7MevVwDH0TLJXrcWaWhC5kSvtIpKtoHVwCQ6Tj4JZw+nO8Cf8zs1oJiiCPp1WTgaYDhBeeeQZZTqGbCCtb8PEyhx7SXaRM61ZXXUrDUattnnnCjT1saKaQPZTqscSOU61omEb2mvg0qZrE4AxTGGCfPzFIp24djOdrazL9XeDE8ICom5WYseeP3sepvJ92XbfBGPadu2eYu2m/nC3+uhl3MuNrCGv9sJ7O2wLZTe27ZDQ5a8IBcE172A4E6thmJCuZqL5zBEgZzl5ovlCvt32ZA6Jp6kdVg8kX2vmODNRwMsT2Wfx3cldFq0lxgQHd3ryT4+eXoOzSZc6ycRb5NRk72fJEgDG8lMzmW6dBgRrXz3SPa9ns7RL+U6zefn8AxxVit5/58vWlhexxHP5Wzd4LKWUM+Tv1pVSyQsN/f7cowiN6GMgPVqEfvWDsk17S5myArK4PQ42K5B2Qsk8gGDlSEvGaJWKTwo0JgEDvIamijj2GSlfcTThB7aNBOxSwBwLAQol8IzCd1BIcnlvAf0WmfrFq4L0kNyHXpGxbEFnXqvPeqFhM8nn34COw8ikqG3MIFmeJUGwczVCpZepu6xEXq2hOK4czbeWlfBF3K9lUlDnzU8QzQg+8zPzxfyhJRS/7ZS6veVUv9YKfXfKKUKpdT7SqlvKqW+p5T6W1Rn3dnOdrazG+1ze0JKqfsA/i0AX/fer5VSvwHgXwfw5wH8h977v6mU+o8B/GUAf/3VO8OG4Cvu/6XHvdWy29rrSM2uk5Vty5y8rBR53eu5kb/auQgyDJ7Qtm1Ai23cT5alWLMTOiawvUJDcJllArKqVlifSxIa3D7pFE5PJN9gigTJUN7660ReZe2ywZA0EomRdZfrOco98WZS0k2sZzU+YLn6ox9Il/ww6aHXl16l6fwMKytv4SURvCotsVpJnmlAFHGv3MclSbu+/dH3OO4KSVD3MAogYDPvjzkujSSgdcntvO9yjMiD7Sjz7MdDwMu5zC7k/NvCItHsUVtMkfENfoeijFk2QEcqjIosAVnPo5mRZdAG+EKGM+aTfFUh4X2bU/q5l3lkJDCrCQlwSsHrDSAVAJrORyBpFzrQ8wE0deyRZmjp4XRERFuTwpIUraDHWOUKltJIM8IgkuUS7bn8BrPzx0jYP5cTtpBnJqLdLa+jcx0s77kyZ9d+YqA96T0uOf4+4BdyTZ2ZI+X5OGarOjOEUZ9tWvmi4ZjIgyvVAugBeALgnwfwb3D9rwP49/CaSUhBvTAJvc5uy45404RxU5j0su+ECSJUngKzIXD7ye+mcEwp9UKjn1eI1JiBLdHaDhU1tOA9HGH9LrjOXkXemoYJ45NPPkJ1KZWr1UcyUZStR8pzyMtBlH9RJRPdFx3qNRnl+XCURYaHYTJb80GxGhdTjocVn0G/BCMLpKMRLrQ8pKs1IbxthqKUh/3p7CEAYDafw9LVL/fl4ejqDn5FNK7XsLVMYt1KbvpRb4ALhoqjA5n0Sm+QUC/swdtSwSr6ZYhMMT0jdmgBnLIyVw4H6FOL6ymxMYvVEyzChM3far+fIydDZcL2l9o65Hzwsl6JlG0onuyQaZpHYvkQOhpjYBhmRU27LakmQ/oOl6ugdAXrPLQJ9xdfOEBsRzmzcl7ZwR68lmtbFgF57vDJd4W3KcNelH+ynBwaByg2GWMdXmoJMlYp/QWR070EHZV1FSdZgwEUaV2cXqLmfRg4rZK8D9d9Nlqezx2Oee8/AfAfAHgEmXymAP4hgEvvfaDm/xjA/Zu+r5T6K0qp31ZK/fbZ2ennHcbOdrazP+b2RcKxCYBfAvA+gEsA/y2AP3fDpjfGLN77XwPwawDwUz/10z54CzexJH4WbwaQECYkc7f7ql63LHwOaqreWhwSRzPelzfv3sEhRkwUmtAvYzaMhdvJ5e0E9U3h2PXG085tJ6GDJ2SjNrrsJ4xNjld1NU6fSlMnlgy3ZmfIGOqEJtvZehbDmoO37mE4ZjgWELPwcdu8J2m8RbfEcES+5VbOcXJwB09P6GURLXt6eYY+mRqtWQNssp1RiXVa2YiZ6d+jFM1ijcupJDgtm62GvT7SPseAFhXdmcVclvV1gr2BeAJzsjfWNseP3BcStYb7MXWFopDr1B9RMMBl0BT8602G+N4jEUr81rd/HwDw5NMz+Ea2vUeposNeimM2ZB1RVXRcZOhNJJltUrXxCnrE8iCBpSZQYLJ0eh1L4YtZwIEpIPSyxUbWFDqgrH0HzzAqTSlemKRwDJ8rxXK8H2CPCfVFIdfb9HO4ioUCW8X+tjkT1FW1wpCyTgkpSkw+gFe850JRxHfRwzGWFDQVAOKtlJ1DV+u4LQD42qEYyrNyW/si4di/AOCH3vsTAFBK/XcA/lkAe0qphN7QAwCfvm5H1jksFovXThRt277QrLm9LNCbems3Esx8IJy1EUfjtrYLChTO2cjRsgmyPM6eyQNe7stk9OE3fhL5W3Lj9UOn52ukqmX/VxtYbyQEV5sOEBMJ6gGwwdFaC0V/vVPEGKlObjQAKeN7v7jA8rngX0KY1GpgTT6hu7mJaqwtQ522qVHwBrfMxczqVWyOPBjcAQDML6eYX5JHiPmZNMlgGQpa12DJzw9PROeqXXu0zFd0HxFEWDlonsvxmOoehwlGE3l4jJlicCC5iXfvC0tgXTVQBB9eLAItaY66Ipal4HVINBy3S6ggmiDBaF8e1pVr0LE1oeGP7UyO1smxn5zwGJhhSnmM7IGEPJODHiLlY5qh5URjA+4mL5AQcOhDRzwcajYeZ6zTJMbAcfZJjUyOTiXoeAN0yiNhZ37ojFAGUMwtpSpgmhJ0vK9jJ/+qhuNdPF00OH8ukYbhdZqkCUZsjwmNwGWSRNZPR9xRm2qYwCMUzlkpOKYHjHZQ4QaLjJEXV17Kt7EvUh17BOCfUUr1lLz6fxHAtwD87wD+Arf5iwD+9hc4xs52trM/4fa5PSHv/TeVUr8J4HcAdAB+FxJe/c8A/qZS6t/nsv/0dftaLhb45j/4++LB0HOJXou10cNxtovLo9ezrd8e6QQ2n7fXqa0EH17YZqOJ6uISYEKd8Mkh34T9fkxOWzLnKec3XajYJJ8D+vmm0OvGKh9UPB8VoPpNE/fjvYcOoRuTf0oDx8cSPlhWllrv0O/J2/WCKFhrXTyXe2/dQ0O1Vc+q1cTbqDt1QY/qOB+ju6YrVaoGhwOisMk/s+46rOmNnS8vcEaMyhmbVce9AWo2zOakrzi+M0FFsvZPTz4GADx5+hF+4mvvyvrDEmkWwlDqt/eHaCoZz519VqWyHIp4ooyeXGdblJpaZJQaevbkDIq4m0S3yPjb6VRCa5t2WATWQyaWTb3APts/DsfUrB+PoEak40gUlN9QoQCA61okbBRtGfIALRrLY9P7aesO/QGPHcjivUbITKvUIzoUbLL1BrE5dmgC02GMtqDZJXvxyXM8OhFP+MlshmXFVhm22ah+iQ8n4tnaeQgjPVqq5AaJIJVlsExqd0SgG3RQilgllUA5NseSEVNXNWqycN7WvlB1zHv/1wD8tWuLfwDgz3yR/e5sZzv702NvBGLadQ1Wzx4BUSH8Zq/GbK0PeZgtzq8rnkxo8Nxed307D8TuQW3S2N8T/+oE/WMp7j14T1RA9/YOY/+PDmwQVkdiMuBFnNA2tmg7aR0+h5wWsPHsgvfTtk1MlLdtjY6sfhcU3evWC9RBOZU9ZOu5R16xD0zJ282kKY4nwvncG/RxqVmR5HF016Ik2+DSyluvWdfIjOyn02zuVAYpsSq9UPpdLrFkjkVlKUYT8cxGIZnfz5Gy3KxqJmirDksqvd4/FI9geXmOZ88EUtCZCSbsR7qcyTkP88NI0GWoIHtQ7GFA1HMS8FS6hKPi62mz5PYdzj4ReMDdt9+FI+TAkBEyH7ToZgJHCCXmo16JHhHTWRGEKh06ejXKpDD0vtKQoDZAR6KvAP+BU8iZW0l7cs511aK2IW/FHjNoKBvQ7xqGRGlBvqjumiiDlAcMQmbRlvKdgqj1Rw8/xiNyejuv0KNntteX3+3dUQEQelGSG6VNFTTPxef01tMuJimTkIMyHcIT1FoPRxpJz3siWSXwdSiO387eiElIJp8WHpvJYzskujJphIQt3VFlkkgovz15vLDMJFtNhGH2MLGrWWm9+WzCMoMeH6hyInIoMCa64JYJOg8dWwyAm3FL14MvhQ2tax5J8BWWVVBO5Y+f6EAdBOUtGoZX04eS719Nz5CoMEmRgc+tYGq5TvP1Bcd/hOOvSRVpZWtoJqmDxExjW6zYKV8T/Khbjzxw3QTQZuQqBAzD0l7aYaGpEmoUmvXV6V73HEobkEM/AAAgAElEQVSiAwc9mZiGixXWrDj19yUBPcDXoirpWXuBnA/nxYVU/Wq7is2lC2KQ3IWDoyJoaDLVWmNBmaCSKq41ajh+/p3vfgsXvM4jU/N4lxgRkNkx5BvA4YNjGe9gj7pxZQKdBRrcJOpyOSPHc4nakPE2G9bBhG+sJoQ1ZQp0V5kenAXyXMLVue9gCbjMAmNkW8Gw618FXF3ioHle3TpUIVYYcpLu5UewJ/K7jllwSJYGjte+LnleRsFQ3VWxu98mOko5hQZVbxJ4JtfbViOcbc44UQGxReW2tmtg3dnOdval2pvhCekEfnR4xYNJbvBg1LbnsuWtRFkebV6zHVHPXJZqHT8n2kQIfrK1XZ9SLqHdQKk2ll7Dm140ua82rcq2WzxI18/ZbxLh2y0aAaHtArzf2ngtkOXAnrwd779PbMhZhcWluNazU3njrWwdcUQ5w6DJ4SHqPsvDQ4XelEnMlWB1ctuhagKjoLyNtQFWFKVM+GaFs7FCnZDkvcky+Fb249ZzdHWgHpHtTi/mWBJntOA1udMfYVHJvp+T8+hkDeyx6fXdDx7E0OtoTzylT598EkDG6BG/Yjvg9Il4SqcdaTC8wZCh4HDEUC3x+Pi5EOH/4PEjPJ8Sec2S9/zkEjNia0pybWt49HneJg3Z3xRge4tJcphA4kO0RpvYeOIhYa7sxvsOrRppoqHZRBsSzy6pUSN4+CpqwnfBG1WAYvgT1XRdg5y/9fxUEOZ+VmFYycKPv/tt5PSADkcB3+aQmeDZyhhqq5Aww50llPnJy+gdBXxSMuyjDcUV65Ex5gwJd9d1aP9JIaZ3trOd7eyPwt4IT8hkBQZv/9iVvAy2vJqbvJX0NR5MEiSYuZ3ROjYP6ggEVFeWqfh5kzyO65mlsp3bSi6/2Hh6E4J7mxHyVVI9SqkI6gsJ6qZpYt+aMQYpS8X9IfuEzu5AP/whAGAVyr/TU1TsLTocS07rGx/8BJJC3vTOLmKTZshBrNY1PJOnNuSE8gSOnlRC6gzV1WgoDvjoh0JkVnUOhiXvYTpEMZbbal4HxPQ5ZmTr2x+GcjuQ9OXYNWWnh6MSTXiLWoeDyYTXh2PNUjxl4nq5DI2liAJ8z85P+FWPd0K+iX/nqxonZ+KtzRYdLs5kbKeXsqwoBlEeyFrxTD78sfdw95j3W0ge6w3ATxuNLlCz0IusFxZ5It6XUgFNPEcEknRkItQGhnkyz2vnjANICZKnGYK6T8g7GW1h8kCAxsvkPQrm9548EmDtt77zEH2mFvtNgwnvn7t7hC300w2bY0DHZglAb98GDy3zMEx6Kya3rd3kAnWq4Cgtbul6O1ikyYvPxavsjZiE8izHVx68J13S10ImpbYmCq3jBKG2Jo+w/sZlN+Jxbv584/pIYs8b4UqimKv8poKxPeGEyaVpmhha1EyIeuev4J/4BdQh4c5JtLEJwCbB87MTwBExTiLz8yef4OJTYf9bsw1C+y4ialecMKpqgSG77C1WaIkdAdHNWWKg2Y7SMiTonEXrQoJbbvST6RTLwEvDB2JSFlFFFFkfp1QEPa8Fl1ItK8wpmZN6CeHKt8coycszYchz8eQpCj6tWZkjKdjVH/A/yuHt9wVHdHYmIeh0egHHkOj4Palk2q4BArKaVaJF22DN69g4j+FInvABCw5ZUmK5ZDNmLY/FYVnA8ME0HAu0Qc1qpTEqKuoqou1LkwPkB/KB1N7kUAx1jAptMBo1XzjhGM441FRg7SV9KIacIWQyWsUJt+Pvu85LzM9l8vkf/4ffAACsThTeMfKyetA5vH8o13nEZmVTaHhW+zyT8WkvBQLH0JDn3E+h+/K7LtnIm6oi6tIXvT5mU4aSvA4mK5ANqEZwS9uFYzvb2c6+VHsjPKE0SXD/+ABqy4PZts/iucRl6mqZ+Ob+ruvLrv239zduErTGr4ZdLNV6u9UnFtx2j7YJ3DBbSO+ADvcbRHRLzFDAHaVaoaIXcXfcw7NPJfm6Yj/QxSefYj1nUpio5K5aI2UidXRX3vSDe330yBeMy0t4YlRUCAV8F1rnkBDVbFSKjOjorpN9f3DnAQIOeHpOqo1ljT7xJqvlDCnJ2DU5b/TTBkdjCR8//OqPAwC+/mPfwKBPXJKXfVeHe1jRwzGmRUvkdUry+7Onz/D9cznvitc4nV7gmVwe9Bmq5qpDRU+vY5g0r1vMmDA3RY5RX8abkfNHuzX26a0M6I0PEoOOfNmKwoFd10GpEHoANX+bUMBYz6dQ5OAJMkBILUwWuP2Y/M88TOgNC6G681GKKPEJVBsQ4KRtKXMECI7h8QrTx56hmu4zSbzfT7+CAzIwvjdMMWJBAkTE+1QHuqUYeqmsgC9loSJJvi4AQ/GAhGyRPktiPxmMho+pCXprSsVrflvbeUI729nOvlR7IzwhpYDMGHovr/JObuPN4EYP5mV6bDctjwlj7+Cdi58BwDsXiccizzM23kxAOgMbiWFAuIeBTe5AacRkZSh5tq5BHTrUl+JlzNaXaCrxPR6eTzFm/5e+lDdw5iwavpkTxvdN1SIhgM8RgZvtj7Cai5ehZktY6rx3DfuF1Kb/x7BEm5UTzFYhp1TxnCucMimsCVDraouGahxlkqNPdsD7RzKe4+MhRgeC1h7tSc9SOsixpBeScD/Dfh/NTPZz8vQUnvI+Abk67yqsl9SGn1K+yE6QD0Jeo+M1Njg9rTkeuQ69XonBWHJerrWx7J+QT3nZXKLfiHcx7uTv3nCInAoWkf1Qb9gTqtUlSsXELMdTeBUT6TZwvxkXeaSj1rxvociIqAiJUF5DhZsiVxEUqkO+BQlUEJ4MLABFjUd/INfsIH9HrsO6QT+X4/RGE5AJJMoJdcpFXvKCMAtf9GG5PsIJtI7CiYZobF2msBFIq1COwjWV0Y5Ge5hdfjaw4hsxCQXE9PbE8XkmjRD+OOc3n7cmj83nrUkmfse9sB/v3VbIFdougCZUBDjhiMzPhsr1OtG9MSZSj3h+1ysfb1ZN9dK062IbxYIP2/zsYyZaAV97rDmpeOJ3nGugWLmq1nLX9wclPMnh33/wIwCAbovnKHGAZniYBiSstbEpZk2OmNnlEpZ4kxkfskZpXFLHfMo2kcvZOVIj5/rVBz+OOwwBP/yRr8kY8zUcQ5SaGunL5SwS6o+I+C3NHkJC2asOS0tdMz7/q26BwZAyOJxcUlXg+C3BBF1OZQI3MMjf5mTHybPoDfHeV78OALhz/wEq8uhcUi3Wdi0y6qT1IyXGGpqTYhsQ2q6NqOdSWzjio1LijeoWsKyAJTlxVM0MCZVTFcOatOgQZ1eGxFmSRGyV0w7WdPF8AEDZDibcW6Gocd7gW//nP5L1M3kxmdbi+J5M+iat4PgyNKyOIitR+SATy/HkOZJekBbiX6PgQshI7JTpNu0drVPwbC1BKr/h1CuYoUzwt7VdOLazne3sS7U3whPy3qNtu6vYmRs9GLdpTL3iwVwnDLvBq8FNns7GY3odL1lYrbDhhu4irYiHYWldax3DsHC81WqFil6DCQqqXQtHHA34ll1dXGJJugVD7e+9wQia+1knLSxZuDqibA/3eliyqZXQIDif4c5P/xQA4N2flH6xdXeGdcWmVzvDaiZv8D32W7W2jknxtqKXYUoEsLZiz5JzgCJhfEh+Hx2OYdi/lo0HSPYkQVwTg7Ro5/D0BEd9CSeri+d4+lj632ZMar/91gMMJ+LVdDBYhx5N9jfdv3uEkp+HpOhYLc+grXx/wnFVdY3JOxwvic7Gx3cwOBYPzZQlevRCerV4DEmn4BkgN0sizz9+AtvQOwp0G3UHtoTBJx6GZfSGRPg6QYRwWJ6zSawAbAB0bKhtmgZFQLAzge8yD0u4QpramAAONRalFPLgebB/q5gD60fipU6I1bl/tIchvRpT6hhmFWSWdMUIg4F4aSCLpk1txKNp4oBUkcDTU9KEFminkNKLstbABbmqwBKZpFDdZxPY2XlCO9vZzr5UeyM8IWs7XExP6cG82qu5redyc+H+RfP+hnnYb74bM0IujGHTv2P4t/ObfJYxBo7bBs+iquo4Hk15ZtdUWJwJkK5iT1N1cR4lnRO+8Yu8gKX3BOvQI1lZYP9Ikwya9KD5nrzd5i3wMz//C7IdczVNO0XbCKgxaSx6dHHaOXm1/RyZpgdHuojlqoYNYLwsCAICiojiaimenOsqkEUV08UpPjj6BgDx3AAg7/dg1vJG7bHcPhiNkJmQSBfvYLY4xb236a0UYwwmcj5J7NvzyKlakbGBzbp91JdyzfqUO04SBTXkG5oAvCRPkaWhvt1AsdlLB/FDraDJjlAkvMdWa2RUFLFPn/O624ge7jobhEmQJjJWhSWclzxTRrrUojdC1crvXxShC76IgpFgnsdkKRTvj7ZrIzBRM2/nnEfKokFI5p89/xRk6MBoLPfBqDQIciO+GCDhOLIe5atNCfDYDb1HpIj81iEJZ5I8oug3nQUparqCynRQ4VqFZwLFpifulvZGTELeOdQVwR6vmTxeN2kA1+Yn/1pMtPyrXjy2NJ5yfbxSPmqiOR900VWk8nBWxYparEAU5YZPiIPrACScUPbuSkgwTTTMKlyHoG3ewUUeXwvNUCkL/DwWGPelNQOVHPfo/TtYOKl6KbLlddNL2DOS2i8cSsV2jUYSrzoxWPFhDg9omvew5rlcskI3nc+xbIKGFqs2aT8yGH7w/gN4HjvPZJk3KXQp4106jiHv495XHsh2TKybvA9MBPVcmBQJsUneUueqXUV0eRtYEFsgywKCW9b1ez10SWAEJM3JqsKalSyMxrGFxQf6wlQHYDqSUiaU/NDDJRIeg7QtWdOhZSXQdEB4hjWR5U73kBP/lBKV3PgUJhNmTs+Eus8vI0LZsSSWeYXEkVojM1hROskgMEdmcLyfaxYmTh49xopUJwdB022UI2HVyo9G0FShXYfq1zCFLXj/EC9lekVEpod2krZtYjsOVEBGd3FyTbMMHRtpGxtCxx5c6Am5pe3CsZ3tbGdfqr0ZnhAAF4hyb/Rcgilc9VyAbe8lUmds/6tfXP/Svb9ifSi7Ax7Whczki9/13kcO6qKgeoFzMZkdXNne6ABDljITelT9O4dYkpe5pRDfaj7HgvI2tqkwDURqDImsc+jm8p0+S7n3D97GohXe5oICgtm8hlpIUnh9doFlI0nqgzuC6ZmuE/SIdF4vGEau11ixxD2fi1eybhoUgXf7LfFa8rLAvbuiRrJ3ZwBPL61u5E0Ol8DxLZywKzNNSqQjJpkD26DTaEPSEwogw19O9LhadehOSdx2Edgfl0jpXeR8K3/6+CHWQTCSd3h/b4xBLqodynlo4rq0DVglE8UYg4yPHYyRhnCNWuxduY/2XMJazJ7D0IMPDItwBXImq2vI71LXHjkRzkE702dLuMitR2S0d1G9VPkCA1KLXLAJN61S6KGMbcHfxT05w4RFkbssyw/7fXh6P91gD46eTVIyWZ8YpEXgyWa4qjsYAopC/6aranQu0InIWNNeD0ZTldVaqCRgixg6mg4++WzTyhsxCSkoaJXKJ71ZGj99gcnjpm1u+vy69Rs5aKAhLN1vKWS29OWl4fa6pPWmqTXLiHOBQ0sZmIaoNj2ZoMfWA92wdaBaYRKAi+en+JQd8yczan/VSyQrGc9PfvghAKDY62GxlMrT+pKd5ecVDDvHzbyBY7VrtWS1pWmwruWBCrksY0qkzG8dU0vKp30MGT5O3pG/4zvDSITe1A2qFat1mi0RaQrVyYTbsaqTjUtY5qCWoZvcAbbeVA97rC6lHNf65DlWn8i1qE9DCJYgP5Y8U2B/nBzfQUl5m4QKqUmvFzmaXNMBpL111BVT3iNju8o64nwGEZhq7rApczRGb0YGx/MDNA+FMlbPZT/NaoqWE3bGVo8y17CQiptHaInpQScBCMiWCJ2gCXS7qUXGiaIxBJbCIY0kVPLHeIs7d+XapkOCHssR0rGEfxiU8P3AisgJp0wFnQppigWAzBRoOSt2BFaaNokMtTlDvZVz8E2o+nURHxbiUq8c2mvKwq+zXTi2s53t7Eu1N8ITglIwJrm26NWeyfZ/37Tstt/9rN+xtosNqkka5HCS6AkBGwqPEIIZY6J3ZLldXa1gg2Z5y6oOVKSBaBsmqLsUtpY388Hheyjpjrffke+uH66wN5bw6PjHBB3tewnSc3l7thf0bi6XMExcu6qB5XjysbxFG7uETuldsBK2XjmoXLyMPbZbqGKM8ZG8ZQO73+zyEorJ4dVyhdWC+uZsLUjzPoZ7Af9CSghksdLTthsqk5ShrvYOCd/MS4aml4spvvf9H8j1u5B1X//6T0QPaB1kdVQCz7C+JeI7yRI4Shl1rUcvkfOqLiRkWqyeI6FngpTyPvtvQTGkNmzf8JNhZJk0ymH20UdyXUit0k8NLLEzwdPp4KN4YBhXVwPowth4nUrEIkTtAUOvUE0C31CDJmjDM0w8uHcEd0j5H4aMSf8AiKKFHpbUi5bjsdoC/O0SeqZdDXQhtHIBWW+wmIrnCTbTpgcFEhYFbKfhA4Kfv3WnHfrjz6bAuvOEdraznX2p9lpPSCn1nwH4lwA8997/OJftA/hbAN4D8BGAf817f0El1l8F8OcBrAD8Je/979ziGBFl/Hm9mtus/6zm+T9g07PmoSJvdVzmNzrucB08E6ldaGrFxivybZDYWUFRHC80bdaLGoG+erUSFOxiWqOjKkPTVXh6Kp7AiJrsD7IB7n4gCeJ0IuM6Pf8Exal8P3smyOhuuUbDZKZWGQo2mc5JQIaeQUY+5lXIxfT7yBJK/ZD7Od0fYc5yfb7c9BPVzInU7RIFS+69vpTgs3IPKqMXoqScbNcNjBMvLPTQJU0HS0iBzRRasj9++v3HvE7nOCdJ2dvvCyXI2lSYFOIJLi8Fy/P8+QIFkb7Gy31VT1s40g0Wh0O0rXwumSg3iwTdLHScrjmuKZIRUdj0ouxkEtOVelBi8oGQrAXKD1+3cEx2g+hmpdKIqA9yyXXdRt5qnQZ81kZaB86h4A2WVuw7LDu0QfSTxYE7bz9AQyZHzzJ5UwF5P3hea3gWPjpilbJeHwheEe/RRCt0XaBRYQMrUqT0hD173xK7RlGG3rEeVJAOZ06oNxzg7n1ppL2t3SYc+y8A/EcA/sbWsl8G8He897+ilPpl/ve/A+DPAfiQ//+zAP46/77SlFJI0/SPZOIAZPJwW7pkYdlm/ebvTctvHmTYxsEwXLFbemGRTdHaWLnbVmDdnJv8mOv1HGs2XDZ0ee18DsNwxM3kYdxLc5ywOua6Gj02wGYNH3Tk+PC9twAAFwsmoWfPUZ0IDap7KjeW1lnkhulMA+tYXSGLotEDtOzmzqgHn/Z6KPsyUeRGEuqf1lOMiEHJ6gCm8+gCmBMaxZ6EawlBlMp5zE8kXDHs9M/3SnS84h2raPpyhZDrV0mBTz6SJPy3f/dbAICTTx5jbyAP334hocfqfIl5YAnkGKrKRdrVoLR6+vQpVCnX/m6SoV3KeArSl+6PJpi38ntcnsvE7c/WEW+THcqD3k8MEiZ1keew73xFrvmED16lMQhAwQBWnV6gnsnkq1tJWveyEkkedMUCzS8i75DOE3SBUyqAVVUCz+pZwWi9efsu5mecUPl7+LRGHZpQlULekB8ogFFhYG1oyJZzqToLwyRzaBmCsTChLYPhpM4S2DSAZ22czDSZBY7u3UWzpcF3G3ttOOa9/7sAzq8t/iUAv87Pvw7gX9la/je82P8FYE8pde8zjWhnO9vZnyr7vInpO977JwDgvX+ilDrm8vsAHm9t9zGXPXntHhXgbvBLthmG/Av/3qJ744/YvPexoTYmmzsfKRYa124xK/q4XSzb802W9gcIEp0lXXlzvMbsUsIN5PIGevyDR8jotmfGYAR5I5uQ4BwVADFDGeV7utkcKV3wrCdvqFW1oQ4xaRo15hNidMqDfaihuN4ZaRmsKtCuGFqm4q1kzqJdk2KD4187ixnbTY7efRv5+A7Xk26knaIfmyMpJ5QkcOuA4JbvtqsaCakjLp5+in/4D74JAFhcyPGaLsH7X/kJ2Sc9wWbR4g+++wgA8P+196axlmXXedi39hnu9KZ6NVd3s6vZJCW1aA20JFPOJEQeJEGRECABKBgIYysgksjIhMASQSBGfhiI4sAxAgd2mNhxZMiUFcWJCcGBojgGBESmZCqJJFKcyR6qh6p6VfWGO5xp750f+1v7nHvffTV1Vb1H8iyg6t53hnvmfdb61re+tXshnNuvvP428nybxxqW2xxvx6Ld8rV3MBkFD280ZnHwlkEViekEil2D+jB4TFTgwPxtICWfyg/S2PYouxxY64IBBur0kv3ewKI44nucovVVUqFiKOTKsEI2GMY2QZU1sFoSQS1qN08wpA64EHCv3QKbV0I4Xu+F85T7SeQGVXUZ2f5Zym6rdUNkvCPan6WRzu9r3rci0CcsYXhb2wRotInEJryEe+WFl8gZm2yhrB8tonnSwPS6ra8dJ0TkYyLyWRH57N27q45Wb7319u1ij+sJ3RSRq/SCrgK4xek3ALzQWe55AG+t+wHv/ScBfBIAPvg93+tLPFoc+aRtXevmddOssxG3cMqCLstOkW3LmFZphDRNW++I9VZZlsETM7F8K9X2ADUVnLVe9FIyQkGBs6H38KV6OOGNePXlc6hUHoLtfrPDOep7bITHlO9wuIFqQZygAnyqCo/EI9JQPxRMGbEGpSpBqqwGhijZYuaAapHjnS1MJsGbcyaFED8y0PNTwWsLJ54b33gcvRa8vvpW8FAmF7ZxYz840l/8w8/BUChMhuFtm+UbmNrwO5eZBt6/O4Vl4eoXXg8Y0n5VY3Y3ON9Xnw9e2fkL17E7Dt7K3huvwfjgpSj5vZjbiCMOqTBpmyaSBzNiKBeSLF7/xBsYnkfLdtLO1BAJxz/iNRpdvYx8SArDXmCy26pCTi8ig1I5PDwbHlpfRVVMp702rYfXllEDkjEnwyha5pXdXdWRjW2di2qNDTGqZj6HUX1zzrS1wGqxKq9RngOJJcl0ThLtpEGyRfE71+DlFwMmNh4G4mrTeKSseXtYe9xB6NMAPgrgv+DnP+pM/4si8isIgPSBhm1P2h520HiYeat2P4DcuY4iIlpwLxaomqiX12bJ6gp6J2hY1niAzxgy+vp5egUXqXljqZK4P9nDEQFnd3iIwyY8sLvvDUDocGOO6duhatuzGNUuDlGwu2mmjVNdjUxb53iLJFEuUxhQUnExe6Y6Nq5w8HwItaVR4xNUcyr+cdDKNncwYg+xyjs0yka2rNQuL2HEkgFDUHPvnXdQ3gzLXaDqetM4vHU39DKTkcd7LobM0xe/HFjJvgFG5OtMCfDOUeLttwP4/s6Mmbd0hLfYjXRzO5ynL/7+53FhNzxI08PbePnFkLnT6nY3dxAWzDryl65cvBJVC3yiobdFxXNrHOCoPD9gH7h8NIydTB0BbBkOkVwMiMUWC2dnN28jZWlJTRUBNBUSjnCJz2BZmV4xWzlIs/iC8wSExTtUDI8y8oRqewjPF8QQKQpup2F/N2MaOM+BQltMJWMYM+J8VgkkgJBPlGcMA/MSBbO65y9fQ0pAWhs4uEQga/rx3c8eJkX/KQA/AuCCiNwA8JcRBp9fFZGfBfA6gH+Ti/9jhPT8VxFS9H/+kfamt956+7azBw5C3vufOWHWj65Z1gP4ucfZEQ1XOr/10Ovez3NZVxvW2Ui7HeeXQiogpHx9SwYKH00TtaWtU9Fy29lfC5JaYwhjfANjwttIG+c5m0MIOM7IMM4dYOg9TZm+35/fw10K1M9u72HIOO3qS3yTJwtkytAm8xpNhQHfUGXBfS3K+DZfVAuM2KBusKFezwEyymRULHoVn8c0s3p/JYaoWcC4fTm46vl4M6ZwXVXAE5BunCoHbiMdUL9oHry6w1t7SKgOmb8U1B8//4XP44je0ZXda5jvh/155aXvCb+NCjWP8Z99MaTtv/HaG1jwrT8ik/mFi7t47ju/AwDwNXpW13e3sfDBE0g3Mry+F1CCixdC4e1bN1/HJj2BcR72fzQYYc6mjxnb4WxNziPLlf9j0Og5uxeu12KvwfQ2Q2Ee8+bV85jQC0upT+TyHdQsVtZrNMwmSHkf2cUCCcXqR0ONx6awnN/U9CyrzbajsGo/NxUsQf80y5DQI3ONxmgWKY9VPSFnBjGFrxwTV1ssyNxXUNtbg8lmCHF3L1zHgLInTsjLMsnDSnlF6xnTvfXW26na2agd69j9PZeOh9TpnLHqwazzarrTTrKH8b663TQM3yLem7afvDVRBzt2E0SDhCJlR7OA4b/1+hsYMHYWrTublygpy1HwLVmJxd05MZZZhe/5ge8HALx4kRIcdyo0BxSjYuW9r9tWRT7G90nbvjfPUbPbhCceMT04REZANqUY2WC0i1S1pUlk2zsqMGZb4Y2NgBPMF1Mc3Au/s3N+F2CKV+ucskkW2eMzEjNTSXH5AwHzefVttmo+muMDL30AAHB+a4K9m8FrGlJEKxlt4P/+3UDA/+3PfAkAsCgSvPBiIEe+51rAb57bvYyMZMab+wGSvH79XMDmALzx6h7eeD14SPtX2Lxwc4h7rLy3xF3qQYohQXFmzlEt6ljrhYGJKoTasjpLDAbnwrYXZMK7xQxFwYQENb1HVy6jmqtCA1nbmYn3SZYcRY9SW/AYSeEVcSYOZAsPeArYZVoR36A2xPJcA8f2T1H73KaoWI+XqHSK8/AUfdPKeu8HSEkVwYDKABuXcfla8EzH25egshdKLXDew9tvSmVFD1fWgfG6KkbvHm5geBxbLfO4X8mImjGmI7KvoK1AlRC99/FmgPYfNzmEmZDhRjjl73t5FzNSExZkRFeuQMKHNWNosVftoaKMwvbGBhxF0Q/ZaqZ2FokCu/Tam0UJXzLUISPawKDmuUzHG7h4PkrqM9AAACAASURBVLCsKw6AE3HYOwxhn6VexKJKUKiYA0MQawQlKfzaLkfyHLuUIMkHo9gvK4mK72V7PTmYjXc2MeA6d/7gKwCAN2+8jR/83g+F45vdxe7zAcydHYbB6Ouvv4OvfSMsa1lGcfXS8/i+94XC3Z2tsOWDxRTlNAwu5wksz46cdlPC9PYco0UYxPe+GsK77Q8/h+vvCdfoK1/6MgDgjZspLm6HjNqY5QuL2V1YAtMbl3Yh2nedg1E+HsXC3tGAYK5rcOjYJkr1gkZj5BfDYK5h2dSW2OJgVh9VyLXNjnZ8bRyE1yPn79SlhXMznmaWBKFGzqSJLS2EA1cNKmd61wLcYe9hjItFqONx2EZZpDDMatbch83NbYwnIRyrmvb5iC2InMcKsvJA68Ox3nrr7VTtbHhC3qEpqwcud1LR6n1DuCdk6357nf9ljYs6wKAetpg8fgfrs4aTbcCFt+tgEDyCbOcC3Dx4Re+89SoAoNwrsWvDOhsXr2Ln2nUAgKtZPDQ7hGhxZaT8ChLykUhvQV0vIDvBszDPvYwjpyFgCEtG8wOMted5Rl1mt8B8xsJFpn8XTYMx5UTmd8K8jZ1dDM8T1EyS6KJnUMB8hooFoyqCfnDvELs1uT43g0f43hdexua14KHd/sI7SNgK6c074U3/W7/9u7AMLV75QKAyXLuyi6tXtS1NOJ+v376N2UJF+MM+3Nr7Oi6cD0B6UVWxWd8OO8PObk/xudvhnM/YYTZNBoFLAWCTnB9f1xj4AGbnwxwDbUbIlHkhQEIQN6XudFIDQ6U9cHmXGOTngye0ubvJcyexb5NBDU9xNO4CbGPbRpmkZRtvY7SQUFfbiMCSY5SIiYXWjjrRJgOEnpRKcUBSCGU9lN+GsYO5QFmT7cCIPv+e79YaazSNW5tQetTI5EwMQiLSHvhT+G39XB2sVqfdbzDrYkwN4x6/5EiSjOdafhC9cojUMMxMZdSxqW2BdIu8DHbWyP0GDu6Gwbics8/T7CJQh3U/9Cf/BEqEG/PojYB1ZLMFGpIZHUMwQRLp+KIlH+NtZOfDDeUHDeoj1YlhRq1qYHx4GJpSb+YGBbM+wxjqVRDtVSVhXW9yzG6H0Gxr830QUvyVZZeaBELJ0+k8LLd96RJu3QzfP/zy94Z9nWziNotZL57fxY3P/h4A4KuvkuDngKtX2FmVfJorz11BogMAO8Mak8VQ2Vlm7aZTyCCEsM9dv4LahHNRTBl6HN6FmTBkJqfpaFpih+PDzTvhfO9sjjDcvB7ORVFhQTxr21/i6Sxgh+zfxnE+WZSxytwyk+c3HNIBFRFZbV+5EgUr5suywpADhPJ2kixFogRZDtDJRgqfascMFszWBqPNkLUy1qLi/REFP9MkdoL1JXFESWHIjzrkC2p0/jLyc+GlcOXlECY7P8aC2KMk5THstcuZe1jrw7HeeuvtVO1MeEJde1RvZR2gDOB4duyEaavFpqvfH2Zfu4t714LpPhb/JW13S+0xlWaxQNGzP5etpjDsWnruYggTZLGPffYlSwcOh/vhbZ6wj/tgOkNZqgqjqhImsISHFywJGW7vICNbN68P4FmEqs3PJdlEccTjYZYsg8HRXWpVM9Oze/79mL8VPJiC7ntdW+QsYN1+z/thmVHTkhBJPBpmnrRYd5AlaGKfMx7LKIMQAN2fHeDNfQLf9Go+8L73YZPSGrfeCfslKSAs1rz5Zgjr3tnbwzYB5ZQi8Tf3bmF6RGB2nGNWkWXekK2eNzikwH/GbFwxm2JnO+xbxlBnWh7ikAqOFzYmKFjgesiQcnzhHHLuj7Y5SlNByQynkL1sq0Mcsbh2wLBcqjkci5CTBBAWH/tG71EXi1FTDe/QRO9Kvd9sOEADVfpsYHnvaSunNBkAnryfRKU4chhyocwuS3DG29i6HEB/C4LsMoDX1MMJjR4e1XpPqLfeejtVOxOekBGD0Wj0QK/Fe/+ugLBH9XC637vTIicIyo04zvjubq+ua9R1vTxP6th5tGEn0/rwCMWd8IY+uhvS5UVV40M/FPrKH0zfwmIagORJFd6YY1ejtIq9qFqeh2F/9y3WLOXnz0VBLLdfgnAOpFI2rY1vpAWxldJajHPVSQ5vv9s3b+DOUdh2Qfbve9MEV68Gro4t50gmW1xHKz0TaFHsgM39MiRImAquLnJf0hQ1O4t8/vNfgGyEN/IPXQ9v43O7u/j6q18Lv031wqIpkRPLmVbh7X84P8Lla5QT4XWZuxlUrOFiU2OLXThy0hFKX2FBb01xtMuXdmM7pm0uf27neUy2AqDsTAbHNHrBejo5LCIrnoKPkMohS5SjQ5pENowAttZsSQ5k7BHvDODo7fqq9YQaXmt4stKLAhKlZZj+zxwsu4g472JhbhZr0RwSek0D1v/VqcAPuRzlSbavvA/5kF07dKjwFXLD+xZpZFerPU5y6EwMQs47lGW5dt7jlG88bEufB52wk7atejO6erfNj4ePZMUY6sX/Op91DRwF0PfeW6GP1d6bb6K+F9z2IbkdO8+9gBEp/xXeRskizR3eeLaoYJlZTNQlzjK4IVtUM1OVAHAEoZviKBZrapmIt0CtoQLJhrN5AcdszYxdRw8O7uKtm2G/LQe69794BQlDp/0v/j5G18P+TM6H0aU2QEPQU5g5FCsw7B0t58I+1k2DW19nWcfBAs+9eB0AcOVaCE0n4yEODgOY+9bbAaxO0yG+8pVXAQBvspB3S8aYvhaA5OEG9YS2U0z2w3m8u3cL1flwrFsUgR/nO9gg+XSDukqbkwF2RmEfr10Ox3Lx0mUUs3DOFvUCngNfxZAS0wIptY6GBJxtA1QMcTevBYIm8k2I0UGI5ybNYs8ymWxgsRdeOIZAd9PUMHxk6xlDPWuQapukBVvxwMImLLexFoOEhEtNLiQVBhy4hYB5NkyQbIV93NgNA/j27nNR/8p7zV672GFVOn0A1fpwrLfeevumszPhCQnWA85x/rv0XFbn+eipnLR8Zzt+zTS0jRCBEAZV2iQvNaiUg6OpVUgEgKHzkGCQBrDvwvkQMo1NgsU4eBn1LLjTu1cvoiElvjgqMajDJTuiit7w0EIlAVUHBqMcIMg42AkxQWUdPLuFuqqEoVfk6EXVRR21ipq5Uv4dGgrPzw+ofjgbYUIh+8n5EC6li0NMptzeMIe8EzSBDIXXB1tDyFCVFemheUAYHmTk9zSLQ0zZgufF6y/iwtXgfZQ8rnI2R1VrsSfT2kWF+TR4Ifv3AoD/wRe/E/feDt8vslHjUSWYXKSXMdyAZd/6vVk43xeHwwjcp5pYqBvkyomiSuLRdITmKBz/9HCKMRnThrydfJBgQuXFhAL0w40x9uc8z6QvpCaHKHcM2sc+jzyyxEww2qYHU5LJXh20MiLaMHJewAilVahFJE4gBLsNDDKK+c+rcKwmG6BYUCcdYZ3J5hA+0/0NxdEhfCfMsPTo8f5f48M8TjjWe0K99dbbqdqZ8IQgOEZWPAmkXu/srIy+ft28Tp3Lmt94kEia9x3gWQnR/viyzjkkGnzH+jcHR29FRcLKRYUpvQtPPMxYIKVUx5CezM6lbRimupN5iYSyD9pCxhoHr73MWWxoBmNkTIUP0wAy1rM5QM/E16bVEXYqomUipWCD9VZuUaChd2SIUeVJig22k7m4G5a7vD2BY53cvb13sMk38nRBysAkxfhS8Mg8mcdJPkZJryYhe7lsLJIN/ubF57C1Te1tgtmvfvHL2LsVMLHdXbYLEofJOLxLv+s7gyTIxmADQ2pZ7zBVf+vOFGA75c2dTWSbwTt4/c0bvFYe29z2JkHkc1tjbIzZGplUh7v39jCi5zbZzpBvhX3bYlHvwcEBRltsKDkizWLnHM6T1a2SJ75zzzsTK7hgSK40HhAmBYqS91GTYqAtgQg817CoUwWmFas0MEwEpGmOkin8fKxkVBNZ/RMmLnw2RL59HQAwYEeTB5vHOt2OR/WGzsYg5DtRyppBIy625qFfnv/oXJ/HMS3+UwaqtXXUdPHwMUulnUWNCIRgHph5SbJhrKiumbWZ7y2wmIfB6tK1QJPf2t7CdBpAVj8/AqgTY0metyOPmpdxQI6RTHYwYJZlzjIQV+8jUwqv8ZGjVDIzN87GIBUGhwsqDEqJAV15q4CyADlDq0zb2Ns5iiOydeFQMqM0pH6NTA38IoDGmARweLh7FSUHuPG18FCPdjZw7b0vhfMjwCGLUHc5OBifIFPlgobdVvMEGdUIKoYlMB6qNt+wEv3C7ibuHIZBv2wcRiYMcM+fvw4AODfYwHs4YG0wDNrZnqAuqWbAwWG0OcE2z61JBhCyqycchNLzO/DagXWLapOJYDRSPR6GpYIorWn5mXjXhu0ATJpzm6G8pUhnsFS/9Hw+0sTAUBFBqUHigWbBP1wDzyr8Bbedw2O4y5fmJhNCG+dw8Vo4947V9IZgOnDSwHIcmH4c68Ox3nrr7VTtTHhCHojN2JbCnie9nRXukXNuJdTzx5Zbx1caUm5hOGq1dJcYo3yDqQwCXFtcqK2B0iRB2YS37JgFqvObTSwsPHc51OwUDijJianqOQYqD0LPxLl9pJSRSAbBszLDLczIS1Kx+DwFmhlb7CQOtXorrAOrFws0bLKXM3W+qAQKTA54rEkOeBXHZ5O8oroHoZxIVYVe7wAwzihVUVv4w/A7Bdnhxl/ENpskqorkcGOCjJo3qQgO98J0GYd1L17cwdboeliHXKW33r6F+ZEqYYblxjsZhOD5BWX/ujmOGg1NZ7ikwvysQbt65UK8bud2Qjh1/uIl7LF2jiKJ2N4ZIR9q7dwAXkPgjeDhbQ4Gkc1caRExkigtJaq/IxKBXZU8YVAdjgUe0IYBDA/TbALJQ6LAp7yW1RxJHbZXL1RjqEZONravm6ieCHpj4+w8miHVM8nV2tx9HnlykfvGJAQeJrTqU/S99dbbN7mdCU9oSTFxddaKN9L1YtbNX532bu0YPUAQmx822l/eu5ag6B1Emx4S9PWNhdOuFdQkXlQlnAlvWcd6MO9KXH0hEMWSDfb4ThpMKKhlBgOAWtWKR2X5MFINtM2zSaqog22cils5pPRqiqKKNVzlIRv0iYWj5nMq2rLIICOQmtPbmlcL5Hz7j4m7pG6BlHDMfNpAStIIkoBlHc32Yz3W5EroCJXiOdy4EebfOQj78Mc+/IPYJkvaugY5ZT9yCrm5cwNsnAteSno77MPsoMKLF8Obe0DPc5jmUfUxJaZVTSYYEQA/vHsXL10Kb/00Cd7ateefxxGJmyr4lqYZhmytfJ7NDV3uARIYJR2FvjgAaiYUakmR8LESgjTB+SHBz3cTMLxuvE8kIj0I91l8PPlpknjdJdPrawECz2nWtmpyipmZBJYM7pQCd8iAbCMcvx1t85jfjwFZ1AtuTh5RIfFx7UwMQs45zOfzJwomH3MjBUsXeHWiLE1fZx3QW9vfqGi9s1BU0NomupeOIZGrFyindH8tXd1iFnk7h3fCIDQaT3DxetDJmVKyA94hLTR7ZjEiGryYaYgGpHxYtX1PuagjH8dSx8cVFgn1bfJkCBWF0aRkvjHGbMpBkcxp7y0mzGa5RPsTVdichJt9yPAlNUBVURESgLNh/QUF8xfNFDULXOtSJWYnOGBvtIRhgt0/QH6R5R9pgu0r5Alx0C9sg2IeUPy33wlA93BjgssbYWCr5uFYz092kKdaRBz264IbwVPp8OUPvoyrL4bBXiiMmI1G8HM+zC4sd3j3ALtXQ4YrYd/4JrPwm8xgDiaoedNY1Y5CCvEqx8qBRxx85ARpalWgnRDY+DQwkDuxSXwcNISzSVRwrMjUtk2BDe2OulD1RosBkydNVUGMdnoN17cwC2Qb4T47dy6A0WmWwlLVU893BhNLkx7FHjU71odjvfXW26namfCEgBBCLY2gaz2UFc9l6cuxX1zzp1+e4138w8O33+MryC/PDzPhFVymFIV4CwVwDRwQRe+1WKeEsLbIsHHcEBWOGIZV9HTe8/5X0BCENKpJXM7QHDBlPl9gdhTe9kLuTJoNkbHwsKEH4l2NMdUaq4JFtI2P3UbF5/DLpG7AVzBkMCsVPDMOIwqGLahUuDnagqO2cKnNH5NhBLWR+CjhUdD7y2yFTEHaOoDxs6NbkRLg+dv+3q2obz0zGTKmpkuGlDXuYrAZvJTnPhBA+AwbmLOerib7e3t8ARVT6yp49sLL74NjXVY6HkJGGs+yN7x1MEX4riLxddbA5Ayt6W2ON8c4Itu6bEoIQd/Y/MBL9B5aL6JVN/T0NkQk3ltWVERuOfxXj1u4oJEEjl6RySi3MplgdjvU220ybC+qPKooWoN4kY228rENylLVI8M+pIM0XtdEuUidfXxY6xnTvfXW2zedPUwH1r8D4CcB3PLef5DT/iqAfw1ABeBrAP68936f8z4O4GcRQJL/wHv/Gw/cCwntToL5pY+ODwLArfFM1oDa3scf8J3fWTvtATjU+nGdgCL/SpK25Y9zDSxBQQUMUVUwNd+yh2GeVA1cEY5551yIz2sZRnYwG1pgUAvKBdsAzefISIBUWQZJhiiID3hiNNY1mB2S1FapZscCov3nraCO3UFUB7pCQ8kIQ+8BgwRHJC4qpNHUi/Zt7bUdjkVODKpcFFFuYos4ijQWjdc2wSRJHtyOcqIlcaI7r34VW/QAjyTFkOS6LdbWDc6fxwFFxFLWZ42H55BvszaK9V1JuoVxQrqCtguabMMQcB94h5okRvVMbF1hwP1V9HeCIWp1FQhGI8kx9JTJNa2nHImC0mI9Tu8eJx0KR5eCcrLXcCwyQGjLDK+eFxnYvkTGOrKqCJ51Y1NkFHNL0xwVz696OPl4C+n5UM0vowC4N34YqYkjusyNIOJRauska96tPUw49ncB/A0Av9SZ9psAPu69b0TkFwF8HMDPi8grAD4C4LsBXAPwf4rIB7z3Fvc1D2crRj9t2NPO1jDKLw1O97OT+J0nznuAF7k0mzeS9u5yrondWJ1tle6Efa4EDiUzaTUBXHe0QEmi65UXw0O2sbOJimzVXHuNFwKXcOAZbsAvqA1NdnBdN0ipdWN5TjYnQziWGThuNx+naBbak7yJpSBawJgkCTY3w8M1p4i+rWws6kzIui2KMmYCtdykqD1yamfbso4tf+ZUBEy9h01b3SIAsIdHyNiX3nBdY4Ehz+1EHDYZAkGF/JFgNAnA9cZwh/s1QdWQJ0V5itSMEV8RZFMnScv+rZyHJwNaeVnpYBDvPc1qjpMRvILHOjBLgvgYyvF7MIRQGmfq1LRV1NRSje7D/AgRjGjmjbwsyBCVNiiw4d4wiUFBrtZkcj72BNO+8okZYediKHHZZSbQuwSOVy7KreD4O3pVQ7p9bh4/k/bAcMx7/1sA7q5M+z+8vkKAzwB4nt9/GsCveO9L7/03EHrS/9Bj711vvfX2LW9PApj+CwD+Ab8/hzAoqd3gtGMmIh8D8DEAuHzlClxT39d7Ofb9UTyXExfqDvMnfI/LHJ9vOy+zjOBfYwVQLgilOhwWSCmUBeoTl3WDAUOFwUjFrTq8HhbTNa6CUN7BuRlGrDdLyDeqmwaWjGoh+3cx7ajt0RtxtYej2FZZGmQKhiaa3nfxeKx223A5Er49a3aBmKSbaBgSllAZkBKVgvAmxWgUjtUTjJ7N5nCkM1RVCKe8pBDSELTgszi4jcPb7Pi6ewEzUgU2d4P3I5XHBuUKDbRLhEdOjk6uLYa4BMDe6EDokksvzNQhTAEAR0a5Mx6WayognIlvr3Hk9yTw0lXJjMh+53P57hPJjkEGxphOWItHNqFnVdRlPP5yGn5oMMxQaqfHKkHG+5CS4CjMArf2gkLlxfcET8hhDKeQiDZd7DQy7HLw3o2kzjp7V4OQiHwCgWf+yzpp3T6tW9d7/0kAnwSA7/quV3wijzpwnDSA4ITBpcPzeeCGHo6qrhT8REwsPBwM8sg9iQRGa+DZlfVwQR2fcYZNPnz5uTDINK6GRGef3Ji6bFsImTTyf+I0DDAaBoIfKLs5n89gVRyd+jOpT2M2LzU50iTsR0EuT+hVpeET9XAkhabREtOGIzOrqTWtDC+AYfi9zOSwFTEzE27+rHYofdi3JCcWlYxiVqhhWFfNp1gchuxh1cywsRke9mYS1klHSWzHbJU7gwQZr4fRaywW7TVCPJ8R3sizKAPvOlhNzGZ5hrKughGGPXwwvUgMx8PvKRao1629d3TbRiS+VLR9j0A6N+L9gILWvKRteMhOthubI3hic8mISgU1kBKXbKZlbAWejMbx8+qVEI55csccbAy5YygrLsZKenzGtMHTSfjQMxuEROSjCID1j/p2qzcAvNBZ7HkAbz3uNnrrrbdvfXusQUhEfgzAzwP4V7z3886sTwP4+yLy1xCA6fcD+N0H/6KPrM7jjpN/CM8l7tkD5j0g4DtRrmB10vKbyycGwrdNoCPxO8FqaRzm++w3Tm4QgNiqhgkxOOdiGFUSta5shUTLKVKHGeUoBnyD2QawFKuXTPkgCTYoYH7IVjPOuQhSy6CKWSHtIV7NHIxTjhI9lGYWOSoaqiyqCiU9zZyhWp5mqK1qCC2QEcSdL3isaYWMYY/qGM2LEqW6+Pyd4XyKhFydrWEK2QtQZDFnRmx7gPQ8Q7PJDs/hBGA5gnpy8AlEM1RRI0YiX6aSpON7aMaQUhpomc4mTeEYhrVddVuXPVxfcqW8nvssek16H0haIjHquWrIYyJQLOiWctzPXATPPX+7bjwcPU8h2J7UHkbVPewMmbby0XKcjW3sXHiB+0YvCr49F3r/wsQykXUyOdL5vpRQetKekIh8CsCPALggIjcA/GWEbNgAwG8yPvyM9/7f9d5/XkR+FcAfIYRpP/fgzFhvvfX27WwPHIS89z+zZvLfvs/yfwXAX3mkvZAAMK631QTe/TyTh11mlXa98scD0o6RGuIU82n3sm4sGtaMWUpn3HvzNRSH4a1+52aITodbm3jfK98DANA+BsY0sNoaiHwZlBXQaBrdQ8iKTfjWS1GgUMGwkmCUNyiK4D0oxyjPc9SsIxtuGMwPwnTd1yydwJfEWehQmMZ1asbUuwM8aQZaJJuIwKlYV2LgeC0benCNW0QJkoaibd5bJBN6DykB6MkVDLTx+t4dGLYvnjXBo5KtMS59/x8P2yS+UTYpGgKqivkY12Erdy6hUc9VHOJVdFpkKvG6NvRknE2iGJ1iOaG9NFPZpgoMebRSNA5V1M5WD8d3ilaX2PgreOUDAV/nYvG0rukcYPn7DflA2cIjabTezMNT1bMkPjiQFJ78J5U/cfa4uimMZTUAkESPqNVmd9IpFD9WbfDwdmbKNkLj9ocIjdYNEA/JVVilGB2Dr9dQlOCXb5Rw7/CmUbDOO1QEnOcH+6iLEAKZ/VAwOJ+9HftkmSoAtB/8zn8JJgu8HFMzZEIRiz89B4ccOXzFSvC7C6S8uUoOTJJ6gCREVjwglRzTg9v8HYZJ5RwSq+2TGPal5O/kHliwz1UCDUeAih1RpyqS7zwMFRHBBw+DAXyjoUcCq9mlIQXqF8CCD8JkGAbRej5FxWzV/kE4NxfPXcXNg1BZf277AhoFqSn0nhe7sFQMXNwLA9MwP0LCh7Ckrk42mcAwG2kTVbw0sb2RuBKrD762cQKXDiegjiET+GldFTlaiTQRKG4BW3/sngkhoQLS2l++M+h0KXFr8zgKuLeBW0NuVDmtY1fXyUj1h2YoJSQcmgowWRiw04EWNZeYTsOLazIJpTHepbEEpT03wLpnSgersP86CD8+ibEv2+itt95O1c6IJySt+tuKLXkoq9P55ZgHuIZtvQyYKZjYYWB3Sj2kA7ytOlmC1klT7ks9n2KxH8Kt6uguSqr+TfeZMjcOQo9juB3ePJNz25jRK0qMSmdU0CxpVGX0CazqujgHR51oTUs3RQFHeZDGsXlh0yBjmDEchrfjfFrEAtVyXkcQ1rIJYm0PYOj1VNr6R3LUiWoUETzOEih5WPlCThDddlvUscRjQLb1GHn0HhxZ5levXMOCXJ0pPaKj/X00TDdXvkGmpSVkcDeHgupeeINvUmIkLeZ4/Y++yGMM5+TqB/8YzHuvh+1RN8mZBFB+z9LtQZa0MZ1QQjrTsGTet9fGGIR8OIKnFb6YVj0Rre54TOXrveVN63CZNk2uFgpYdW9aBrMSd1TzKTcZanpx6skOTYNMI3M4sMciWCWDBhXu3Q2eck55k0GWt4CzxuNwx0LELmO62/RTj9k5t+JVPth6T6i33no7VTsTnpAH0DgseytLchr69sAxbwbeL3kuah0hxPZzdZp0oCezLvrtgIf++LSo/bw4Is4ADDNgshPeLsMRO15IAk9mcmbDuF8JwIx4VLBLJEXB+i5XhJh+0zjMXACRs0mBkp5EOSWBTwSDWBsUgMdFsY9EFChlS+LhBI44wtFRiaG2nmFHjNlihtGQfcnpRaUug6NXlHK/hxspauZ/C0cPzBt4RS5t2x6oOqJMxsJC+JtKHZjdO0BN71dTwtV4gJqA/O17b+OlF0Ia+fbtgAlteYvyRmjRszMOHo6ppkjuhHbJWwjYx+ToLsp36IWxj31hDJy2xGnabS5fdWVMq9xG0yGKUjrFmNAoHkDiJ/BCgL+LiSh43PUSVrysAO6qF6Xg+DIuuq4hqI0eJdnq0wXcIlyPAQtPDVLAsL2PWHgZ8wfZ+tmPMZ/RA2ayIs+GkFZdjeYQGx12NNT1e/AU3Zr5eCQ7E4OQOA9TLJZCnThPlgeNOJCsS3CtC9hWB63uNL88yKwi++shwi7zmhyJLMNoI9Dfx5MN1MzwZLPwkO7AI+UDPtSCyXGGGR8KaGscJLHQMuEgUR3ciSHMrFlglGvnzHATZkkCy8zVfKE8j004MpQF2sfcwbN76ygbINWqdmhHVMHRgt1Wq/CZAlgQkJ5QTXFWay4PcIwdZ5VHznAzHWRwPTkE6AAAHnJJREFUylsimDsZDWCYZStKVrpnSVT/QxkexuLgCODxFQd7OGDPr3NbYcAZJAlmX/kyAOAWWda5sZi+GTq+bl4KFeFZ8TYOv3ITALDBdYe7FyNPyEsewXMfGwa4OPh4HRyc7VS9a9CQLoUoThnHvJRpmkUVxVhsiqSzvj7oDiIa6urgZ9C9o7thj1pNeYWc5z6rm6jMWbMkZjQ+B0MQerCxCTcJ95Rn5sKbAgUB/tk8qFdOxpvwx/hKfs2LubUg1q+8JW1v5ZfCyoexPhzrrbfeTtXOhickHoOUXslxlHlNiNZ+X9sEcen7/eev35/j4390idFqw+SaljU5HIs162QDc5XwoPD8yFfwLACth1qDZJBpWx6+eY3UEehsFvQO7hYwBFxtkkX1QMde8nCCKFHotGmdj+GYJXhcLeZRLyhPcizowjeVFr8CJVO9YlS24xAJvYdaxdQTiY0eU77xx0YgnscsFrUWzToqGWajmI4veL0Sb5G7gr8Zpm3lCRoey3uvX4vv4YRhhi8dfBXCVHtADWWXI2GnV1sE72925x0c3ON53Ake6pXtS6gUPDX2WDgmYqKsh9fHwvlYH9V6474Nt7wF64ijR2VMitWasADm6vrtLIndVFfc+7it5b+dcwDP1RFVKy9tTDBiF9XpHeoA2RJwweMcZg4NdckVRB7JJlJNdlT0TBPD3vNAq+hoj/F/nHPL9WORMU1unLORPvKw1ntCvfXW26namfCEAB9Jeu2UDvbygLUf5LmctJx0QCbpotTddWUZmIO0GsK6nPNNZMcabzFEwFSsEPw7WqDaJ4EvlDzh3MYmhGCmCpBVxRQpPZ1yj0znyiNR3KZYxE4YdaOeyQCHd+gdMH2/OxljPiXgSNzFl6W+RGGlQUWgXFsEi5PIlFbQU6yDIeBstIWQTeKb22kH4a0C03vEI/IdOL5Jy4THZQuYSkW9wjpZngJWPcGwY4M0xzAPb+3pooznvCBmNMxyLLjfxd2Ag2QuxYTUg+IOdby3HYZ80w+nxLneuIHkWvAYmmEeKQ6xlqtza6gn1DQ14PURYbrdIwK4ja1iOlupFSJN6x3EerM0ehcmlvIniNXqyqgWFxtLejEtsVFJqE0Nv79Met27fQsJPe9sotiZQ60M7rKCIaPcCEm0JoOjrkfJLijeWxzXFJGIiflOAWdVqSqlR8P7wplWRK9WWZeHtDMyCIX7ujtISHdw6Jh0RbixZiDhPOn6vbreyiDTne8705fgOB1oVpaP6yD0QNfsWOoq1E3gsiyOQtmB3AGqQy3MDJkz3zRtVoTg8QA1GpYqyCwMLK6o4FmgmFuHumC2im1ebG0wyMJvVuQLzecVKoLUwzHJIU7g2Qan9AWGG1y/IFfn7lGEJSdkOi/cJmoOelqAmpkMTaMPF93/psKQmkjOStS6yVVFUDzqMiw74iCTmjTK0urIVBcefhqOYTTMI/BvycspigVG45BxnB6E87SRD7BJUkzK7db1Apbtf/Da1wEAt9+5jcs/GEo+8vddRxTX0Wvu0LblEZVGHcTQK5Kbfcv5ERi4mOEi78pZGKNyK4imjPnUUEVSUrSSGe29GqVFYKKWk8Z8xdEhckqvNGQ8m+YQTtspGWXEe4ilDKwAQjC7ZtlG5TzMOLD1ldPT1bRflkRWa7NfGppZazsFrHyZJSkGvDcf1vpwrLfeejtVOxOekIhBNhid6NUsi213PBedT/OdMOl+nkurEtcF1jy88yvz13R3XbP/zjokVmuIgpQCACRM1ZvUYt6olxLqyXaSS2gI5iZQL2oOQ6A44xuqqRYxDQqTwGqowDZBdTWDZOxPPlIR/XOx4LI6Ys1XXaLifiETWEqFNDVT63kKy7d+pY0cYVFpjZruwsCg4ps5pZflMESkUSdDJMqYJaA8SFMkKluivJvSIyFRqmLokCUZJkP+pq1iXRbL5VC4Cjlr0Ebs/trU+7hL+Q/PolZ7KJCCBZpHt8J+H+zh5mfDNXjuwhjzS0EADATrxz6PqpYN49ZKGjTkQnmnXK4shlRGWsa9euhNY5Eky4CztRIlRTTcWienKEhalrVrz5+nV1zfvQk7DUxnQxoFZjNknV8AgLpooLH1IE2Rg55JrJ0DGt6bUujxNRH0XtKQ1ioCZZGLQcYQPzVpC1ivo8A8pJ2JQQhigGwEL4JVZkKXn+ixZlBwnYEkxq++o7uyZnMP8V3/jtPuc169AJZYTjGfwtDtBTtrLBZ3UA+D+3v+6lWulcWHVXt/eRg0JAdq2GXQyVZ41+r7EAdIxKOpNKzjTV/vI9UC1XgESTwXi3mJ8YZWT5NjVCyiqL0OPHVdxfG/YHfPNMtgjT6kxBh8DqcExcZCeFy6D3ZRIMlDGDLQQbR02NoKodUBOT9lXcFwYB5lLR6RcnujYRbfOYodlWhQsKfbLsPNnaIGk3+Yg+UJksC/E7Zz8Nl/jvSP/yAAYGMjXJcFPBq2dFbMx/gEYMZI23iHHhp88HwVs2NJqpXzPnKGupX3y9XzJ5j38WWWAxC+kOxhOAa5+yYwDeVBjoNx5qUtEyHHqvIGNg/npKktTMXW2cNAYCwrQTIMO35wEIie5WIBT+VNHwt0HTLKhLa8POl0k0Ws6jdL4drJh7jO+nCst956O1U7E56Q9R6zumHVxjo3df33dX8DKyPrI47Kx+zY+sddVbgGQpC2qhaY3g1vK6/9x5yHZVZna2ebK7dKdp4cmnI6xfSQfekH9CxmVexjNkgECXlEg0wLGQWORZ8FvaPGTdFQUF/4dmtsCaNsa6lQkqNEBweDPGu1dRrtK+/iOiYNmZemcZiye6dlmcgo2Yoa1CKIetpgGNBYg0rdfsYORVIj53GnVPcb50Mkjt4VBGmqnW5VO6ltLlDTe8rSFJtJKArO5wz5Fg453/S1ZnKsYIvemNt7Gwe//flwzs8FL2Hr+z4IKqYggfKg0iiPog1mIS4mFGASGKbF1KNMkoSaQy2kYEwrmO+XvPZlRrR4j4zXrZ7NUNwJrO9sEcpW3MEtpPSyteebdTZm5rQMJPUVUpbopMMMosT8irpD1mPgw/Uo6cHbuoRPVUiKGb+ko7t0gnXLNR7Xek+ot956O1U7E56QoG118649lxN/wx+HqH3Hm1mzYhcTWv3sfnfSiowtbAnDAtamVimLLUzGAQhVoa/KLpBRg7pgMWFzNMXWRgBXD2+GWD0fmJh6bmZzpMrLINPVC6JyX84empVLIKw9O6LYmmQWBd9+3ngcRcCZ7YZcjcFgGVD2SYYp5UoysrG30iG2DJskVlq/NkBCsLLOPI4ImoOp9XwyCfwitGqLSZIiS9kdtVFlwAZ0elBUBWxBYHvE9jzewtHjTDNiTDaFVIodhXXzocGCDSMbdiIdZyMkg7DA0cFb8If0SA4DTpKfGwHEqHL2u3eJweJOoAI0PA+Tc7tIOL8yBrUK24nicr6VYaFJkmJEj7QkdaC0FYijR9zJi0HJTr3J4SGObrwGALh8IXiUC3Fo6mWsz7p4mruMuHbjXVC109veOQWaweOrYl/6Fr16Eg/jg+1MDEIA0C1Ybyes5ML86nQsrXS/geKkAeV+od7yr588zYkgZ1X3YLKJnO2EtecVSht7aBUaJqGKJRpKVjRlFen4KcOgBLZVajSI5LC4zyaB48PacFCYSNsb60jCTV9bC2nCgzBwOeacrlX0gMOdveD+ayfWalpjTLBaO7bOyzqqJIIDT+YajLQSvqiQ8IWi6zRNiXIx5TosnBWLdMQyioq/400UyfeSIGWVfcZSDl97VDz+giUaqQwxzgjIkhxq0ylSDq7JEfd/CHgOABvjFEejcKzVvRDq7H/mEMnlUMyZPvcBAMDMzVG9GZYTgtbzC8/BXQhi+4MLm0gGBHFVBlcM9LFykXmVtqG3kgitRSu/3nkMNYRLsygZq1pOMKbllkn7ZBzrkopusgZRg6irNqF1uQlhgroqkA40ZpR23XUPxRO2PhzrrbfeTtXOhifkPRLXPJK3ss7rWfrJB/yt05aCsfhjfBOcwEFapRFIOsQw1xY8TQQC7Ty8Je/euYsRQ7S2H3gW3d9hRlA7P4SjiqAQJT28t8DuRvg+Kw5iL/vYBdC52Fk0Iz+lLAokTFcPE/ZndxX0ZW3qChXRzMqrnlCBhJ1ejw6Dx7A9vAgQwNaiVJ+msUleVasHVqJpVB2ywYDp85pMXusNJgwzHTlRja+hDT+1SDaxQTQfAFyWIGGxbzUP5yS1DkMtI+GtOxnkodASQEEulvgECRHwnCC5zSpMKZ2SwiKxqorJhpBSoiYAXB6F45/P7iKdhXIUsWH/fVW16XqPY/fCkunNJe1ysfjT2igYn6y7O8WgLRnSQmkT6RothbsFhWXpqfDH5kfev/fRE1JnvaoLjCK7rnPfr7T0eZAY/+NY7wn11ltvp2pnwhMyAIZ4MP7S9VzipwDrWNRdzyXM64zuy3oKa7b6oGkrhEoDWAWZiwPYfSWZhbf+fHGIyWbwDnLqKotv2lQ+9anTYoixSkJomlhmqA8DOJo2DcbbZBTTU1ocLJARO1lMw1t7MMxQMl1fEi8S5yHKrLM1Uv7+TOVEsgwgeDqgF+WqChUlPDJ6Mo2R2BxRiXXeelhiPQOTINU6Kj2WxMCRwas1b1IlSIhHqbaZTUpkpEdvpptojsL3TPvJD2aRSDhsgoc3zFNUBI01tS4NtB9ifNM7+KX6rygiqAqUzsVuJF4lUUzS3j/qOlgX2+TAH79nvfctwX9N2rorgxF/s+Mxxe0ZEwmQig2JSVqPpLvN+E06/3cwoSjM1sGEtGwvbzGhdrl2WFgHTj+JtHzXzsQg5AWojQkDxcqg0J22rrCUf6z51YeY1qmcl27Ra5yG2Fn1fss5ZzGfU+cnT4FRuHnGOeVGsQ0zCqda5TmTpsKE8diURZtHN6dItHWOsoV9E6uo68bCspVLzR5h5aJBypthOFAw22s1QpQlrTpcJe9LOFX/4+e8tBiO2GMqUz0dG8HVQrNkk03MqBip7YAG4wTblBM9XMxQj6kokBNYhYulDsJ2s6NkA0YfZmEoJzaWR4hvr1a87l7W9KeTzkPRTm1Z5jphJfOpf5ruIMRFneo7mVaiVdd3tiUrPTAL207TqW2bH98OZt390pWNCS8GtO10jDGw3dZCOP6Vv7Ly9ubg49vsWAzHtNSjLgAsA+W+G9adYM+EJyQif0dEbonI59bM+09FxIvIBf4tIvLfiMhXReQPRORDj71nvfXW27eFPYwn9HcB/A0Av9SdKCIvAPjTAF7vTP5xhP7z7wfwJwD8TX7e1zwMbDLAQ3kvZuWN0vFM1k4zx6epOeeWFONc/M5iQ+fh6rYebXWdGNSJwNDLGI1HAL2PEZUFvXVRZN07lb+YoVwEr6YoWYxoavDlh4asZGMKNKVqHqcAtaNV52aQD6I2Trkgp8XYqC2kb+C6aVBSsynNU1QEbgt6Y0MDZOySahmWmZ0cSRREV7S9867PuHwKpHorHaNahBexqE5OrPhsf0c6n63771pANlo3UdB6EWZluW7t4DpPyHvfuXbtdc00HIts8ww+qh92PCF6MN45HFdFXM8708XWqRK2YVKbE/fGwDAcUxkQSZJWJ7uj+LjaBbX7x9pwzMdDiCSCql50lmsXbz3Pbsx4snVbAj2sPdAT8t7/FoC7a2b91wD+EpYP/acB/JIP9hkAOyJydc26vfXWW28AHhMTEpGfAvCm9/73V7yL5wC80fn7Bqe9veY3PgbgYwBw5eo1JIPhelzGdN5+vtX8XevBsHr7pOXUzBq9aNNRTNRpiUjUHdb9MOlyIlR/x2krFltGpLU8IHYyK7G7GxjTNXvEO99E8DQdMaU9m6GYh3VURMwbD6eMaZ8iKwMpUijFYWQRWbulNuJrPEp6V/kg4FK5SbColESYttnaDuktmmvffipQpmnwbsuXmAX2ODZt6Qx1vZCOJxSXim6CRADb+y4oFIESRNxCO52s0xj3y57Sun1QnE1fw2sxoXTYYjDqJTgb23976xA7PS49Bse9hqiX3QWm3RpsKcJfElnokbRoEnZc7Kwry+l4gPdq14GJ17P1iCJZUTrAdHtTdPb50bGeR03jP/IgJCJjAJ8A8GfWzV4zbT185/0nAXwSAL7ru7/bl3W1dvAIrnNnoFiRbQ3Twm8mcZoJrmtnOZEo5Nlx/7vzl6cDAbSLB9TlDK2C5yIoI3fEYc5sV3EraAclFpBLbIPJcgLftKUHjm1+JBnHbprC8C1JPSoOcBDAuxW52Y4tT1s+7caYjvvftmrRdVyImcKa3QfbrByrd3EQ725CW+gsu+OdAU7a9cPvoiMZ2g3HOt0/V4f7jsToslSLXkMT121DlHWDVCccU2C6abNjTrNj0oY/aDRzthyOKbC//lHtjtLcXvc+WgmTluZ3wjGrZSlpZxCKIHMSj3FtdrkjrdFqA7Vjqj4zi7ozCC0dwQpPaO1xvjt7HE/oZQAvAVAv6HkA/4+I/BCC5/NCZ9nnAbz1bneyt956+9a1Rx6EvPd/COCS/i0irwL4Ae/9noh8GsBfFJFfQQCkD7z3x0KxVRMAGUzwVtLlkGjJW0GbUuyKLHXDonaduINhvyHtCzW+ltZ/V51f193QA0yb4MEJGnJrLD9h29/QffQi6DSe52crUOWjHIRZeotGH+M+npBfU/QjYqJypEBgYlizxluJ3mjXu+A87455o957OBUCEwO7Fpg8Dky3s9or2Ho4Xb5NPIrOAXWWW01MLG216xG1HloUOOQXa21kusdwzCRrgeluOGb8uvvjZBBX1gLTa36hwxNS0XqTdzyhWEOWtkHWkgfaAcp1HxXMNt0UfbBqiSfUerrPooj1YVL0nwLwzwB8h4jcEJGfvc/i/xjA1wF8FcB/D+DffyJ72VtvvX3L2gM9Ie/9zzxg/vXOdw/g5x51JwwMtpJBGH/X4C0neS5A+DsO9K3L8Ki78O6tw8KWTtUzAPjGteCgEgZhIEyPt7VBrSekdUWSmCWwXo/xQZhQBPTXtBIOe+mWpruO97QkRRopETrJH0+d+xYTSoyBVTruCWS+9vM4JtRqFXfxic5yETTtekzL56QrjtdiTCstjiMw3SYuIibEFH0qpvVS9ZzYlqwYgGn9OT2GDr4TN3X8RBiRpWRJu1IHEzpGVuyk6GMLofZYdBeXmkl35Va7NWQr9Wb1GkzocYHpR7UzwZiGCJosP53B4wlZFCiXVnqhm9mzBK4l6wyUMRyT9nN1EDIJumNrvNEeNAjJ8sMKSOSohDArLsjlWuvyTtaFY6om2HH4Y68x093JzuCxGnkEDvEq4LwcjsXT51eXQycc6yYX2uM7VnjZmdYNk9qx9Xh2TEwSGdPxQe+GY647CLW/F7ez5nZeYk6vZG6D9ImG6+Z4dixJO8A076fuRtZlJrvTO0B4PG4ViRTAah+4tLtq96Vxsr0b5nRfwNpbb72dqp0NTwj4pvaCgK4X0jb/E239Ii2DWWvIgNbracO31fCIf3fCsWM1SCvfV6fFNLCYjqfQukKmU4sVv7l2Wgx14ix3fHu+bfmSGNNVjNDdPgZIe/hjl1w6oTW8W+OvLKHZ7bGsnJO1NWRLO9S+sSNHSTq1XLF2rC1gXceYdtZ1etp393DVG2hB8S5z2nZ4bXF9/bklxnQnHNNr2JH08Cvnu+sfhQ41WFqg27VFa/VMIgzJgGGuiQm5r1f3pOzsDELf5Na2E5aOEl57S2o4lngNZTpYVwzfVgYKTutmx2L+4kE8oRX32EhbMuCd1yajERtCN/PGT+99O0AiTlwie4bj8xETyiRd47lLnCZdkuGxQ2izOuuzMu0KsZygw29a5uD4pU/jV0JO/hWzrablqEmMWpoWE0I7CGk45txxTGjd3naTlUu6QjoIrcOGwkJL60iXrBgxvePHJN3zuDQid3hJejhRYZEZMgDDyf11hZ60plAfjvXWW2+nar0n9KRsTXZM4lur9YTa0MFEDop0+UJGlpZbchdkBdg8tgvdEG2V3t8WenrXQJLlbM7awsM1YYJ3x8Mx77vAtFlOgOl+rxT9dj2drlSHeleuE8J0AezV4LHLqJfOO/V4dswvhWPRM4tZMnQ8IQ1V6hCSAS1LvsuYtq0Hsw7Yv5+uUPccum481UkYKCiufCHnPKAhfgwz5fj5xvHrE46ny0bXY+ThSxuOrdMVWgdMP06x6jrrPaHeeuvtVK33hJ6QdSvTolyDfgpga02p6qQOyJxqkaxBCy21qfoIdD8kY7r7vcvK1d+x3seWMeswobV4QkeqQnB82wpMG9OmnltHqCPR0fGoWrS7u90WE2rrozr1WcoT6qTo7wdM636Jb2d0gfLW8fARKFZMyNkq4DBA69Z4H5tEooMJLdvyb3enLWFCK7hV10QQ7x/lCzW2bSfkOtcjbqF7udoT3fGUWpdp1RNKIKirBed3Pbz7YXTd/X38FH0/CD0hW9IyWuEJLYVjS/ozy8B0QI/bcA0Ig4gOak6Abtin243u/zqeUHyQ23Csse2mjc6XJBRntj8dyjx07OgItK8S3YCWrLguHOtSh5Z0hVbAWkEbjvlOONZuRnD80e6GjOuA1A7ou6IpBLThWBeYTu3xcMzFLOHKIGQ11tHrijXW2W4nOxanOXdsOUBiuN7KvJbtILRSyNo9puXxopsdU7XJDqDeKd+ojoVj7W8t6wrdH5h+VOC6D8d66623UzV5UmLV72onRG4DmAHYO+VdudDvw6lvv9+Hb519eNF7f/FBC52JQQgAROSz3vsf6PfhdPfhtLff78O33z704VhvvfV2qtYPQr311tup2lkahD552juAfh/OwvaBfh/Uvi324cxgQr311tu3p50lT6i33nr7NrR+EOqtt95O1c7EICQiPyYiX2L76F94Btt7QUT+qYh8QUQ+LyL/IafvishvishX+HnuGexLIiL/r4j8Ov9+SUR+h/vwD0Qkf8rb3xGRXxORL/J8/PCzPg8i8h/zOnxORD4lIsOnfR5kTXvzk45bgj3R9uYnbP+v8jr8gYj8ryKy05n3cW7/SyLyZ9/t9k/ah868Z9fiPfQlOr1/COK/XwPwXgA5gN8H8MpT3uZVAB/i900AXwbwCoD/EsAvcPovAPjFZ3D8/wmAvw/g1/n3rwL4CL//LQD/3lPe/v8E4N/h9xzAzrM8DwjNMb8BYNQ5/n/7aZ8HAP8ygA8B+Fxn2trjBvATAP53hHqFDwP4nae0/T8DIOX3X+xs/xU+FwMAL/F5SZ7GPnD6CwB+A8BrAC48rXMQt/e0bq5HOBE/DOA3On9/HMDHn/E+/CMAfxrAlwBc5bSrAL70lLf7PIB/AuBfBfDrvMB7nRtx6dw8he1vcQCQlenP7Dyg7dq7i1DL+OsA/uyzOA8Arq8MAmuPG8B/B+Bn1i33JLe/Mu9fB/DL/L70THCA+OGncQ447dcAfC+AVzuD0FM5B977MxGOndQ6+pmYiFwH8P0AfgfAZc8+afy8dPKaT8T+OoC/hLZs+TyAfa8q5k//XLwXwG0A/yNDwv9BRCZ4hufBe/8mgP8KwOsI7cIPAPwenu15UDvpuE/jHv0LCJ7HM92+dFq8r8x6avtwFgahdSW3z4Q3ICIbAP4XAP+R9/7wWWyzs+2fBHDLe/973clrFn2a5yJFcMf/pvf++xHq9546Jtc14i4/jRBmXAMwAfDjaxY9TS7JM70uIvIJAA2AX36W25e2xft/tm7209qHszAInUrraBHJEAagX/be/0NOvikiVzn/KoBbT3EX/gUAPyWhg+2vIIRkfx3AjoioxMrTPhc3ANzw3v8O//41hEHpWZ6HPwXgG9772977GsA/BPAn8WzPg9pJx/3M7lER+SiAnwTw5zzjnme4/W6L91fRtni/8jT34SwMQv8cwPuZDckBfATAp5/mBiUInvxtAF/w3v+1zqxPA/gov38UASt6Kua9/7j3/nkfmkd+BMD/5b3/cwD+KYB/4xntwzsA3hCR7+CkHwXwR3iG5wEhDPuwiIx5XXQfntl56NhJx/1pAP8WM0QfxkO2N39UE5EfA/DzAH7Kez9f2a+PiMhARF4C8H4Av/ukt++9/0Pv/SXv/XXelzcQEjjv4GmegycN9j0mOPYTCBmqrwH4xDPY3r+I4Er+AYD/j/9+AgGT+ScAvsLP3Wd0/D+CNjv2XoQb7KsA/mcAg6e87e8D8Fmei/8NwLlnfR4A/OcAvgjgcwD+HkIW6KmeBwCfQsCgaj5sP3vScSOEIv8t788/BPADT2n7X0XAXfSe/Fud5T/B7X8JwI8/rXOwMv9VtMD0Ez8H+q8v2+itt95O1c5CONZbb719G1s/CPXWW2+nav0g1FtvvZ2q9YNQb731dqrWD0K99dbbqVo/CPXWW2+nav0g1FtvvZ2q/f+wZYoIM2g6iwAAAABJRU5ErkJggg=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 descr="다운로드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934" y="3901440"/>
            <a:ext cx="2925753" cy="2834640"/>
          </a:xfrm>
          <a:prstGeom prst="rect">
            <a:avLst/>
          </a:prstGeom>
        </p:spPr>
      </p:pic>
      <p:pic>
        <p:nvPicPr>
          <p:cNvPr id="16" name="그림 15" descr="다운로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895" y="3971107"/>
            <a:ext cx="2788118" cy="2701291"/>
          </a:xfrm>
          <a:prstGeom prst="rect">
            <a:avLst/>
          </a:prstGeom>
        </p:spPr>
      </p:pic>
      <p:pic>
        <p:nvPicPr>
          <p:cNvPr id="18" name="그림 17" descr="다운로드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4935" y="1380629"/>
            <a:ext cx="2799584" cy="2712400"/>
          </a:xfrm>
          <a:prstGeom prst="rect">
            <a:avLst/>
          </a:prstGeom>
        </p:spPr>
      </p:pic>
      <p:pic>
        <p:nvPicPr>
          <p:cNvPr id="19" name="그림 18" descr="다운로드 (2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11" y="1358537"/>
            <a:ext cx="2878002" cy="27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5-13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드롭아웃을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포함한 새로운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컨브넷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정의하기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623" y="1517516"/>
            <a:ext cx="11462888" cy="2931269"/>
          </a:xfrm>
          <a:prstGeom prst="rect">
            <a:avLst/>
          </a:prstGeom>
          <a:ln w="76200"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263398" y="3294435"/>
            <a:ext cx="4022759" cy="149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7900" y="3067458"/>
            <a:ext cx="506100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맑은 고딕" pitchFamily="50" charset="-127"/>
              </a:rPr>
              <a:t>과대적합을 더 억제하기 위해 완전 연결 분류기</a:t>
            </a:r>
            <a:endParaRPr lang="en-US" altLang="ko-KR" dirty="0">
              <a:ea typeface="맑은 고딕" pitchFamily="50" charset="-127"/>
            </a:endParaRPr>
          </a:p>
          <a:p>
            <a:r>
              <a:rPr lang="en-US" altLang="ko-KR" dirty="0">
                <a:ea typeface="맑은 고딕" pitchFamily="50" charset="-127"/>
              </a:rPr>
              <a:t>Dropout</a:t>
            </a:r>
            <a:r>
              <a:rPr lang="ko-KR" altLang="en-US" dirty="0">
                <a:ea typeface="맑은 고딕" pitchFamily="50" charset="-127"/>
              </a:rPr>
              <a:t>층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0" y="869003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코드 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5.14 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데이터 증식</a:t>
            </a:r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드롭아웃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사용해서 </a:t>
            </a:r>
            <a:r>
              <a:rPr lang="ko-KR" altLang="en-US" dirty="0" err="1">
                <a:solidFill>
                  <a:schemeClr val="bg1"/>
                </a:solidFill>
                <a:ea typeface="맑은 고딕" pitchFamily="50" charset="-127"/>
              </a:rPr>
              <a:t>컨브넷</a:t>
            </a: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 훈련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552" y="1486936"/>
            <a:ext cx="5404339" cy="4781550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1173307" y="1575880"/>
            <a:ext cx="5307808" cy="348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flipV="1">
            <a:off x="6193776" y="2418945"/>
            <a:ext cx="1141379" cy="55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4880" y="240597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맑은 고딕" pitchFamily="50" charset="-127"/>
              </a:rPr>
              <a:t>데이터 증식</a:t>
            </a:r>
          </a:p>
        </p:txBody>
      </p:sp>
      <p:sp>
        <p:nvSpPr>
          <p:cNvPr id="16" name="오른쪽 화살표 15"/>
          <p:cNvSpPr/>
          <p:nvPr/>
        </p:nvSpPr>
        <p:spPr>
          <a:xfrm flipV="1">
            <a:off x="5966299" y="5418307"/>
            <a:ext cx="1141379" cy="55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9284" y="547991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맑은 고딕" pitchFamily="50" charset="-127"/>
              </a:rPr>
              <a:t>그래프 만들기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95" cy="685927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2"/>
            <a:ext cx="12188826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47412" y="339860"/>
            <a:ext cx="23092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70098" y="86251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7557" y="1368358"/>
            <a:ext cx="4622435" cy="5277600"/>
          </a:xfrm>
          <a:prstGeom prst="rect">
            <a:avLst/>
          </a:prstGeom>
          <a:ln w="57150"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361" y="1326744"/>
            <a:ext cx="4693221" cy="5239134"/>
          </a:xfrm>
          <a:prstGeom prst="rect">
            <a:avLst/>
          </a:prstGeom>
          <a:ln w="57150"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218906" y="914400"/>
            <a:ext cx="8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Before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3460" y="891702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맑은 고딕" pitchFamily="50" charset="-127"/>
              </a:rPr>
              <a:t>After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204048" y="2529191"/>
            <a:ext cx="73431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255929" y="4860586"/>
            <a:ext cx="734314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6989" y="274968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훈련정확도</a:t>
            </a:r>
            <a:r>
              <a:rPr lang="en-US" altLang="ko-KR" dirty="0">
                <a:solidFill>
                  <a:srgbClr val="FF0000"/>
                </a:solidFill>
                <a:ea typeface="맑은 고딕" pitchFamily="50" charset="-127"/>
              </a:rPr>
              <a:t>=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검증정확도</a:t>
            </a:r>
            <a:endParaRPr lang="en-US" altLang="ko-KR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ea typeface="맑은 고딕" pitchFamily="50" charset="-127"/>
              </a:rPr>
              <a:t>-&gt;</a:t>
            </a:r>
            <a:r>
              <a:rPr lang="ko-KR" altLang="en-US" dirty="0">
                <a:solidFill>
                  <a:srgbClr val="FF0000"/>
                </a:solidFill>
                <a:ea typeface="맑은 고딕" pitchFamily="50" charset="-127"/>
              </a:rPr>
              <a:t>과대적합 억제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3367" y="4604427"/>
            <a:ext cx="301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훈련손실</a:t>
            </a:r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=</a:t>
            </a:r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검증손실</a:t>
            </a:r>
            <a:endParaRPr lang="en-US" altLang="ko-KR" sz="1600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맑은 고딕" pitchFamily="50" charset="-127"/>
              </a:rPr>
              <a:t>-&gt; </a:t>
            </a:r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훈련횟수와 비례한</a:t>
            </a:r>
            <a:endParaRPr lang="en-US" altLang="ko-KR" sz="1600" dirty="0">
              <a:solidFill>
                <a:srgbClr val="FF0000"/>
              </a:solidFill>
              <a:ea typeface="맑은 고딕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ea typeface="맑은 고딕" pitchFamily="50" charset="-127"/>
              </a:rPr>
              <a:t>검증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88825" cy="63094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5.2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소규모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데이터셋에서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밑바닥부터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훈련하기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5.3 사전 훈련된 </a:t>
            </a:r>
            <a:r>
              <a:rPr lang="ko-KR" altLang="en-US" sz="48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컨브넷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사용하기</a:t>
            </a:r>
            <a:endParaRPr lang="en-US" altLang="ko-KR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endParaRPr lang="ko-KR" altLang="en-US" sz="48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5.3.1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특성추출</a:t>
            </a:r>
            <a:endParaRPr lang="ko-KR" altLang="en-US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5.3.2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미세</a:t>
            </a:r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조정</a:t>
            </a:r>
            <a:endParaRPr lang="ko-KR" altLang="en-US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5.3.3 </a:t>
            </a:r>
            <a:r>
              <a:rPr lang="en-US" altLang="ko-KR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  <a:endParaRPr lang="ko-KR" altLang="en-US" sz="6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67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635" y="0"/>
            <a:ext cx="1219263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3.1 특성 추출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390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사전 훈련된 네트워크를 사용하는 두 가지 방법 중 첫 번째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특성 추출이란?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사전에 학습된 네트워크의 표현을 사용하여 새로운 샘플에서 흥미로운 특성을 뽑아 내는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VGG16이란?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간단하고 ImageNet 데이터셋에 널리 사용되는 컨브넷 구조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컨브넷은 이미지 분류를 위해 두 부분으로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기반 층 : 합성곱과 풀링 층으로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완전 연결 분류기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39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1714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4864100" y="2025650"/>
            <a:ext cx="6911340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CNN을 기반으로 하는 모델의 구조를 간소화 시켜 나타낸 그림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첫 번째 층은 일반적인 특징을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마지막 층에 가까워질수록 특성 데이                                      터셋 또는 특정 문제에서만 나타낼 수 있는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구체적인 특징 추출  </a:t>
            </a:r>
          </a:p>
        </p:txBody>
      </p:sp>
      <p:pic>
        <p:nvPicPr>
          <p:cNvPr id="1032" name="그림 1031" descr="C:/Users/KYH/AppData/Roaming/PolarisOffice/ETemp/824_9005552/fImage2235121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900" y="880110"/>
            <a:ext cx="4471670" cy="5713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1315" y="315471"/>
            <a:ext cx="12192000" cy="661052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D892A-701C-4247-8489-ED6F799CD7A2}"/>
              </a:ext>
            </a:extLst>
          </p:cNvPr>
          <p:cNvSpPr txBox="1"/>
          <p:nvPr/>
        </p:nvSpPr>
        <p:spPr>
          <a:xfrm>
            <a:off x="0" y="1402729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완전 연결 층과 </a:t>
            </a:r>
            <a:r>
              <a:rPr lang="ko-KR" altLang="en-US" sz="4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4000" b="1" dirty="0">
                <a:solidFill>
                  <a:schemeClr val="bg1"/>
                </a:solidFill>
              </a:rPr>
              <a:t> 층 차이점은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B6B148-D44C-4162-9A1A-5B0B1999AF5F}"/>
              </a:ext>
            </a:extLst>
          </p:cNvPr>
          <p:cNvSpPr/>
          <p:nvPr/>
        </p:nvSpPr>
        <p:spPr>
          <a:xfrm>
            <a:off x="6105784" y="2121391"/>
            <a:ext cx="1249960" cy="1166070"/>
          </a:xfrm>
          <a:prstGeom prst="downArrow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E994B-CB4E-4089-AFA3-AEEEC1DB62E0}"/>
              </a:ext>
            </a:extLst>
          </p:cNvPr>
          <p:cNvSpPr txBox="1"/>
          <p:nvPr/>
        </p:nvSpPr>
        <p:spPr>
          <a:xfrm>
            <a:off x="4442052" y="3880322"/>
            <a:ext cx="4577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지역 패턴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0" y="1418070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완전 연결 층과 </a:t>
            </a:r>
            <a:r>
              <a:rPr lang="ko-KR" altLang="en-US" sz="40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4000" b="1" dirty="0">
                <a:solidFill>
                  <a:schemeClr val="bg1"/>
                </a:solidFill>
              </a:rPr>
              <a:t> 층 차이점은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C254F12-E82B-4399-B966-0C3384CA4E98}"/>
              </a:ext>
            </a:extLst>
          </p:cNvPr>
          <p:cNvSpPr/>
          <p:nvPr/>
        </p:nvSpPr>
        <p:spPr>
          <a:xfrm>
            <a:off x="2273416" y="2107181"/>
            <a:ext cx="1249960" cy="1166070"/>
          </a:xfrm>
          <a:prstGeom prst="downArrow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9DA39B-681C-4873-9FDC-E9066C16D460}"/>
              </a:ext>
            </a:extLst>
          </p:cNvPr>
          <p:cNvSpPr txBox="1"/>
          <p:nvPr/>
        </p:nvSpPr>
        <p:spPr>
          <a:xfrm>
            <a:off x="479825" y="3726434"/>
            <a:ext cx="4577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전역 패턴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모든 픽셀에 걸친 패턴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8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635" y="0"/>
            <a:ext cx="1219263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4315" y="1252855"/>
            <a:ext cx="5643880" cy="5102225"/>
          </a:xfrm>
          <a:prstGeom prst="rect">
            <a:avLst/>
          </a:prstGeom>
          <a:noFill/>
          <a:ln w="7620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6096000" y="1289685"/>
            <a:ext cx="60369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6195060" y="873760"/>
            <a:ext cx="5739130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층을 재사용함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하위층 (에지, 색깔, 질감 등)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지역적이고 일반적인 특성 맵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모델의 상위층 (강아지눈, 고양이 귀)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좀 더 추상적인 개념 추출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새로운 데이터셋이 원본 모델이 훈련 한 데이터셋과 많이 다르다면 전체 합성곱 기반 층을 사용하는 것 보다는 모델의 하위 층 몇개만 특성 추출에 사용하는 것이 좋음.</a:t>
            </a:r>
          </a:p>
        </p:txBody>
      </p:sp>
    </p:spTree>
    <p:extLst>
      <p:ext uri="{BB962C8B-B14F-4D97-AF65-F5344CB8AC3E}">
        <p14:creationId xmlns:p14="http://schemas.microsoft.com/office/powerpoint/2010/main" val="63436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05" y="1677670"/>
            <a:ext cx="7427595" cy="350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14070" y="63119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      데이터 증식을 사용하지 않는 빠른 특성 추출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5142865" y="233743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90" y="1203325"/>
            <a:ext cx="8536940" cy="4905375"/>
          </a:xfrm>
          <a:prstGeom prst="rect">
            <a:avLst/>
          </a:prstGeom>
          <a:noFill/>
        </p:spPr>
      </p:pic>
      <p:cxnSp>
        <p:nvCxnSpPr>
          <p:cNvPr id="1033" name="도형 1032"/>
          <p:cNvCxnSpPr/>
          <p:nvPr/>
        </p:nvCxnSpPr>
        <p:spPr>
          <a:xfrm>
            <a:off x="1875790" y="2947035"/>
            <a:ext cx="7564120" cy="635"/>
          </a:xfrm>
          <a:prstGeom prst="line">
            <a:avLst/>
          </a:prstGeom>
          <a:ln w="1905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4" name="도형 1033"/>
          <p:cNvCxnSpPr/>
          <p:nvPr/>
        </p:nvCxnSpPr>
        <p:spPr>
          <a:xfrm flipV="1">
            <a:off x="1885315" y="3518535"/>
            <a:ext cx="5152390" cy="19050"/>
          </a:xfrm>
          <a:prstGeom prst="line">
            <a:avLst/>
          </a:prstGeom>
          <a:ln w="1905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1929130"/>
            <a:ext cx="4317365" cy="3063240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70" y="1920240"/>
            <a:ext cx="4519295" cy="3072130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544830" y="5304790"/>
            <a:ext cx="1157541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검증 정확도 90% but 드롭아웃계층을 사용했음에도 불구하고 훈련 시작과 동시에 과대적합 발생 ( 데이터 증식을 사용하지 않았기 때문이다.)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35000" y="1111885"/>
            <a:ext cx="10922000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동결이란?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가중치가 업데이트되지 않도록 막는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동결을 하지 않으면 합성곱 기반 층에 의해 사전에 학습된 표현이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훈련하는 동안 수정되어 맨 위의  Dense층이 랜덤하게 초기화되었기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때문에 매우 큰 가중치 값이 학습된 값에 영향을 미치게 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keras에서는 trainable 속성을 False로 설정하여 네트워크 동결 가능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0" y="4490720"/>
            <a:ext cx="5296535" cy="1129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10795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2230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6560185" y="1616075"/>
            <a:ext cx="4621530" cy="1631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모델을 컴파일하고 훈련하기 전에 합성곱 기반 층을 동결하는것이 중요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814070" y="631190"/>
            <a:ext cx="1030351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데이터 증식을 사용한 특성 추출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(과대 적합 방지)</a:t>
            </a: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" y="1969135"/>
            <a:ext cx="5408295" cy="344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1894205"/>
            <a:ext cx="5506085" cy="3791585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0" y="1896110"/>
            <a:ext cx="5458460" cy="3820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17500" y="1205230"/>
            <a:ext cx="1129919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미세 조정</a:t>
            </a:r>
            <a:endParaRPr lang="ko-KR" altLang="en-US" sz="4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535940" y="1945640"/>
            <a:ext cx="11082020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추출에 사용했던 동결 모델의 상위 층 몇개를 동결에서 해제하고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모델에 새로 추가한 층과 함께 훈련하는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미세 조정은 기존 모델에서 사전에 학습한 표현의 일부를 새로운 문제에 적응 시킨는 것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주어진 문제에 조금 더 밀접하게 재사용 모델의 표현을 일부 조정하므로 미세 조정이라고 명칭함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060" cy="581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10" y="1357630"/>
            <a:ext cx="5532120" cy="4492625"/>
          </a:xfrm>
          <a:prstGeom prst="rect">
            <a:avLst/>
          </a:prstGeom>
          <a:noFill/>
          <a:ln w="5715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6001385" y="1348740"/>
            <a:ext cx="612076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사전에 훈련된 기반 네트워크 위에 새    로운 네트워크를 추가한다.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기반 네트워크를 동결한다.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새로 추가한 네트워크를 훈련한다.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기반 네트워크에서 일부 층의 동결을 해제한다.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동결을 해제한 층과 새로운 층을 함께 훈련한다.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53720" y="1329690"/>
            <a:ext cx="11082020" cy="2400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더 많은 층을 미세 조정 하지 않을까 ?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전체 합성곱 기반 층을 미세 조정하지 않을까?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-154177" y="757831"/>
            <a:ext cx="6782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* </a:t>
            </a:r>
            <a:r>
              <a:rPr lang="ko-KR" altLang="en-US" sz="2800" b="1" dirty="0">
                <a:solidFill>
                  <a:schemeClr val="bg1"/>
                </a:solidFill>
              </a:rPr>
              <a:t>학습된 패턴은 평행 이동 불변성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  <a:p>
            <a:pPr marL="342900" indent="-342900" algn="ctr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</a:rPr>
              <a:t>일반화 능력을 가져 효율적임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E5E5D-51EC-4DB8-95C9-F4AB940D34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3421" y="1981427"/>
            <a:ext cx="2758886" cy="2674258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14E36128-1B3B-41F2-872D-59F7100A2F4D}"/>
              </a:ext>
            </a:extLst>
          </p:cNvPr>
          <p:cNvSpPr/>
          <p:nvPr/>
        </p:nvSpPr>
        <p:spPr>
          <a:xfrm rot="13523517">
            <a:off x="4977750" y="4667663"/>
            <a:ext cx="1166070" cy="342405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A5941AD-AD72-492E-8690-08D8501BAEFA}"/>
              </a:ext>
            </a:extLst>
          </p:cNvPr>
          <p:cNvSpPr/>
          <p:nvPr/>
        </p:nvSpPr>
        <p:spPr>
          <a:xfrm rot="17395873">
            <a:off x="5778974" y="4494898"/>
            <a:ext cx="1166070" cy="342405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DD090-3BBB-4576-B87E-A771607951C0}"/>
              </a:ext>
            </a:extLst>
          </p:cNvPr>
          <p:cNvSpPr txBox="1"/>
          <p:nvPr/>
        </p:nvSpPr>
        <p:spPr>
          <a:xfrm>
            <a:off x="3370892" y="5359839"/>
            <a:ext cx="526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어떤 패턴을 학습했다면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다른 곳에서도 이 패턴을 인식 </a:t>
            </a:r>
            <a:r>
              <a:rPr lang="en-US" altLang="ko-KR" b="1" dirty="0">
                <a:solidFill>
                  <a:schemeClr val="bg1"/>
                </a:solidFill>
              </a:rPr>
              <a:t>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90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824_900555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246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351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1330" cy="5819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53720" y="1329690"/>
            <a:ext cx="11082020" cy="355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합성곱 기반 층에 하위 층들은 일반적이고 재사용 가능한 특성 인코딩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상위 층은 좀 더 구체적이고 특화된 특성 인코딩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BUT 새로운 문제에 재사용하도록 수정이 필요한 것은 구체적인 특징임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훈련해야할 파라미터 ↑ == 과대적합의 위험이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So, 최상위 2~3개의 층만 미세 조정하는 것이 효율적이다.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109980"/>
            <a:ext cx="5439410" cy="3763010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45" y="1108075"/>
            <a:ext cx="5427980" cy="3759835"/>
          </a:xfrm>
          <a:prstGeom prst="rect">
            <a:avLst/>
          </a:prstGeom>
          <a:noFill/>
        </p:spPr>
      </p:pic>
      <p:sp>
        <p:nvSpPr>
          <p:cNvPr id="1034" name="TextBox 1033"/>
          <p:cNvSpPr txBox="1">
            <a:spLocks/>
          </p:cNvSpPr>
          <p:nvPr/>
        </p:nvSpPr>
        <p:spPr>
          <a:xfrm>
            <a:off x="419735" y="5028565"/>
            <a:ext cx="11081385" cy="8299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그래프를 보기 쉽게 하기 위해 지수 이동 평균으로 정확도와 손실 값을 부드럽게 표현 가능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90233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648460"/>
            <a:ext cx="5610860" cy="3829685"/>
          </a:xfrm>
          <a:prstGeom prst="rect">
            <a:avLst/>
          </a:prstGeom>
          <a:noFill/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0" y="1656080"/>
            <a:ext cx="541337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5.</a:t>
            </a: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3 특성 추출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0" y="2416810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6631940" y="893445"/>
            <a:ext cx="5560695" cy="5819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35940" y="1170940"/>
            <a:ext cx="1108138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정리</a:t>
            </a:r>
            <a:endParaRPr lang="ko-KR" altLang="en-US" sz="4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548640" y="2414905"/>
            <a:ext cx="11081385" cy="3940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컨브넷은 아주 작은 데이터셋에서도 처음부터 훈련해서 괜찮은 성능을 낼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작은 데이터셋에서는 과대적합이 큰 문제이므로 데이터 증식은 이미지 데이터를 다룰 때 과대적합을 막을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 방식으로 새로운 데이터셋에 기존 컨브넷을 쉽게 재사용할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특성 추출을 보완하기 위해 미세 조정을 사용할 수 있다.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96945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중간층의 활성화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필터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클래스 활성화의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히트맵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시각화하기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508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시각적인 개념을 학습한 것이므로 시각화하기 좋다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Ex) </a:t>
            </a:r>
            <a:r>
              <a:rPr lang="ko-KR" altLang="en-US" sz="2500" b="1" dirty="0">
                <a:solidFill>
                  <a:schemeClr val="bg1"/>
                </a:solidFill>
              </a:rPr>
              <a:t>그림을 학습하기 때문에 사람이 이해하기 좋게 시각화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입력을 어떻게 변형시켰는지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필터의 의미를 파악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필터가 찾으려는 패턴과 개념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이미지의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판단에 기여했는지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1" y="4770536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ko-KR" altLang="en-US" sz="20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000" b="1" dirty="0">
                <a:solidFill>
                  <a:schemeClr val="bg1"/>
                </a:solidFill>
              </a:rPr>
              <a:t>(heatmap)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데이터를 컬러색상의 강도로 표현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빨간색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높음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파란색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</a:rPr>
              <a:t>낮음</a:t>
            </a:r>
            <a:r>
              <a:rPr lang="en-US" altLang="ko-KR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5.2</a:t>
            </a:r>
            <a:r>
              <a:rPr lang="ko-KR" altLang="en-US" sz="2500" b="1" dirty="0">
                <a:solidFill>
                  <a:schemeClr val="bg1"/>
                </a:solidFill>
              </a:rPr>
              <a:t>절 모델 로드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467CB6-3663-4786-88A2-D1A7343DD4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728" y="1796960"/>
            <a:ext cx="4496427" cy="84784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63C8EE-E33E-4B25-BC4B-8062DCF373D1}"/>
              </a:ext>
            </a:extLst>
          </p:cNvPr>
          <p:cNvCxnSpPr/>
          <p:nvPr/>
        </p:nvCxnSpPr>
        <p:spPr>
          <a:xfrm>
            <a:off x="514350" y="2381250"/>
            <a:ext cx="12096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EC7C6C-C562-4001-8BBA-05E60AE290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5119"/>
          <a:stretch/>
        </p:blipFill>
        <p:spPr>
          <a:xfrm>
            <a:off x="415733" y="1492716"/>
            <a:ext cx="4534533" cy="5078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DC64A2-AB33-422C-8812-7AEA4F5FDD8B}"/>
              </a:ext>
            </a:extLst>
          </p:cNvPr>
          <p:cNvSpPr/>
          <p:nvPr/>
        </p:nvSpPr>
        <p:spPr>
          <a:xfrm>
            <a:off x="415733" y="1877935"/>
            <a:ext cx="4534533" cy="676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9A2EF3-6C9C-474C-8CAC-66D29F7A52C1}"/>
              </a:ext>
            </a:extLst>
          </p:cNvPr>
          <p:cNvSpPr/>
          <p:nvPr/>
        </p:nvSpPr>
        <p:spPr>
          <a:xfrm>
            <a:off x="415733" y="2544684"/>
            <a:ext cx="4534533" cy="676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925B9-FCFE-4F84-9DF2-FBC6976588DA}"/>
              </a:ext>
            </a:extLst>
          </p:cNvPr>
          <p:cNvSpPr/>
          <p:nvPr/>
        </p:nvSpPr>
        <p:spPr>
          <a:xfrm>
            <a:off x="415732" y="3220958"/>
            <a:ext cx="4534533" cy="609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AA2233-6515-42FA-A50C-A5042F804FF8}"/>
              </a:ext>
            </a:extLst>
          </p:cNvPr>
          <p:cNvSpPr/>
          <p:nvPr/>
        </p:nvSpPr>
        <p:spPr>
          <a:xfrm>
            <a:off x="415730" y="3840075"/>
            <a:ext cx="4534533" cy="609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40F086-ADD6-44CB-9D6E-4683515BB92A}"/>
              </a:ext>
            </a:extLst>
          </p:cNvPr>
          <p:cNvSpPr/>
          <p:nvPr/>
        </p:nvSpPr>
        <p:spPr>
          <a:xfrm>
            <a:off x="422078" y="4501118"/>
            <a:ext cx="4534533" cy="638160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70B61-07A1-4E6B-B427-C6DE1462E318}"/>
              </a:ext>
            </a:extLst>
          </p:cNvPr>
          <p:cNvSpPr/>
          <p:nvPr/>
        </p:nvSpPr>
        <p:spPr>
          <a:xfrm>
            <a:off x="415729" y="5183107"/>
            <a:ext cx="4534533" cy="6381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743D6-1364-48AD-AD3D-84808E3346D5}"/>
              </a:ext>
            </a:extLst>
          </p:cNvPr>
          <p:cNvSpPr txBox="1"/>
          <p:nvPr/>
        </p:nvSpPr>
        <p:spPr>
          <a:xfrm>
            <a:off x="4950261" y="1492716"/>
            <a:ext cx="724173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4</a:t>
            </a:r>
            <a:r>
              <a:rPr lang="ko-KR" altLang="en-US" sz="2500" b="1" dirty="0">
                <a:solidFill>
                  <a:schemeClr val="bg1"/>
                </a:solidFill>
              </a:rPr>
              <a:t>개의 </a:t>
            </a:r>
            <a:r>
              <a:rPr lang="en-US" altLang="ko-KR" sz="2500" b="1" dirty="0">
                <a:solidFill>
                  <a:schemeClr val="bg1"/>
                </a:solidFill>
              </a:rPr>
              <a:t>CNN</a:t>
            </a:r>
            <a:r>
              <a:rPr lang="ko-KR" altLang="en-US" sz="2500" b="1" dirty="0">
                <a:solidFill>
                  <a:schemeClr val="bg1"/>
                </a:solidFill>
              </a:rPr>
              <a:t>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Flatten</a:t>
            </a:r>
            <a:r>
              <a:rPr lang="ko-KR" altLang="en-US" sz="2500" b="1" dirty="0">
                <a:solidFill>
                  <a:schemeClr val="bg1"/>
                </a:solidFill>
              </a:rPr>
              <a:t>을 통해 데이터를 일렬로 정렬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Dropout</a:t>
            </a:r>
            <a:r>
              <a:rPr lang="ko-KR" altLang="en-US" sz="2500" b="1" dirty="0">
                <a:solidFill>
                  <a:schemeClr val="bg1"/>
                </a:solidFill>
              </a:rPr>
              <a:t>을 통해 일부 출력 특성 제외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층을 통해 </a:t>
            </a:r>
            <a:r>
              <a:rPr lang="en-US" altLang="ko-KR" sz="2500" b="1" dirty="0">
                <a:solidFill>
                  <a:schemeClr val="bg1"/>
                </a:solidFill>
              </a:rPr>
              <a:t>512</a:t>
            </a:r>
            <a:r>
              <a:rPr lang="ko-KR" altLang="en-US" sz="2500" b="1" dirty="0">
                <a:solidFill>
                  <a:schemeClr val="bg1"/>
                </a:solidFill>
              </a:rPr>
              <a:t>개의 출력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층을 통해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개의 출력으로 최종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 이미지 선택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743D6-1364-48AD-AD3D-84808E3346D5}"/>
              </a:ext>
            </a:extLst>
          </p:cNvPr>
          <p:cNvSpPr txBox="1"/>
          <p:nvPr/>
        </p:nvSpPr>
        <p:spPr>
          <a:xfrm>
            <a:off x="4950261" y="1695262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img_path</a:t>
            </a:r>
            <a:r>
              <a:rPr lang="ko-KR" altLang="en-US" sz="2500" b="1" dirty="0">
                <a:solidFill>
                  <a:schemeClr val="bg1"/>
                </a:solidFill>
              </a:rPr>
              <a:t> 변수에 이미지 경로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D550A0-B3A6-4159-841C-1D8B3F12AA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675" y="1695262"/>
            <a:ext cx="4553585" cy="26864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3868A4-6B22-4F08-8093-651BE481A629}"/>
              </a:ext>
            </a:extLst>
          </p:cNvPr>
          <p:cNvCxnSpPr/>
          <p:nvPr/>
        </p:nvCxnSpPr>
        <p:spPr>
          <a:xfrm>
            <a:off x="485775" y="1981200"/>
            <a:ext cx="4362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38373F-2151-478F-8874-5476561C716B}"/>
              </a:ext>
            </a:extLst>
          </p:cNvPr>
          <p:cNvCxnSpPr>
            <a:cxnSpLocks/>
          </p:cNvCxnSpPr>
          <p:nvPr/>
        </p:nvCxnSpPr>
        <p:spPr>
          <a:xfrm>
            <a:off x="1876425" y="2933700"/>
            <a:ext cx="21717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0A6901-0B15-4B51-B9AF-23DDEACBA6CC}"/>
              </a:ext>
            </a:extLst>
          </p:cNvPr>
          <p:cNvCxnSpPr/>
          <p:nvPr/>
        </p:nvCxnSpPr>
        <p:spPr>
          <a:xfrm>
            <a:off x="657225" y="1981200"/>
            <a:ext cx="1219200" cy="7810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49BF0F-7A77-4F24-801B-E7071B5B066C}"/>
              </a:ext>
            </a:extLst>
          </p:cNvPr>
          <p:cNvSpPr txBox="1"/>
          <p:nvPr/>
        </p:nvSpPr>
        <p:spPr>
          <a:xfrm>
            <a:off x="4958098" y="2225145"/>
            <a:ext cx="72417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</a:t>
            </a:r>
            <a:r>
              <a:rPr lang="ko-KR" altLang="en-US" sz="2500" b="1" dirty="0">
                <a:solidFill>
                  <a:schemeClr val="bg1"/>
                </a:solidFill>
              </a:rPr>
              <a:t>변수에 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150x150</a:t>
            </a:r>
            <a:r>
              <a:rPr lang="ko-KR" altLang="en-US" sz="2500" b="1" dirty="0">
                <a:solidFill>
                  <a:schemeClr val="bg1"/>
                </a:solidFill>
              </a:rPr>
              <a:t>픽셀로 저장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컬러 이미지이므로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채널이 </a:t>
            </a:r>
            <a:r>
              <a:rPr lang="ko-KR" altLang="en-US" sz="2500" b="1" dirty="0" err="1">
                <a:solidFill>
                  <a:schemeClr val="bg1"/>
                </a:solidFill>
              </a:rPr>
              <a:t>자동추가되어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(150, 150, 3) shape</a:t>
            </a:r>
            <a:r>
              <a:rPr lang="ko-KR" altLang="en-US" sz="2500" b="1" dirty="0">
                <a:solidFill>
                  <a:schemeClr val="bg1"/>
                </a:solidFill>
              </a:rPr>
              <a:t>형태로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E654B-16EE-4934-8205-F68C05BDC41D}"/>
              </a:ext>
            </a:extLst>
          </p:cNvPr>
          <p:cNvSpPr txBox="1"/>
          <p:nvPr/>
        </p:nvSpPr>
        <p:spPr>
          <a:xfrm>
            <a:off x="4965936" y="3524469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3D array</a:t>
            </a:r>
            <a:r>
              <a:rPr lang="ko-KR" altLang="en-US" sz="2500" b="1" dirty="0">
                <a:solidFill>
                  <a:schemeClr val="bg1"/>
                </a:solidFill>
              </a:rPr>
              <a:t>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943E8-2367-41BF-88C5-91B781BD0522}"/>
              </a:ext>
            </a:extLst>
          </p:cNvPr>
          <p:cNvSpPr txBox="1"/>
          <p:nvPr/>
        </p:nvSpPr>
        <p:spPr>
          <a:xfrm>
            <a:off x="4965936" y="4054352"/>
            <a:ext cx="7241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expand_dim</a:t>
            </a:r>
            <a:r>
              <a:rPr lang="ko-KR" altLang="en-US" sz="2500" b="1" dirty="0">
                <a:solidFill>
                  <a:schemeClr val="bg1"/>
                </a:solidFill>
              </a:rPr>
              <a:t>을 통해 첫번째 차원을 증가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A37489-9736-4772-9CCB-EA58109C3AEA}"/>
              </a:ext>
            </a:extLst>
          </p:cNvPr>
          <p:cNvCxnSpPr>
            <a:cxnSpLocks/>
          </p:cNvCxnSpPr>
          <p:nvPr/>
        </p:nvCxnSpPr>
        <p:spPr>
          <a:xfrm>
            <a:off x="1762125" y="3097043"/>
            <a:ext cx="1076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3E7EAB-F6B6-4E52-93EE-9440AD5DFE0F}"/>
              </a:ext>
            </a:extLst>
          </p:cNvPr>
          <p:cNvCxnSpPr>
            <a:cxnSpLocks/>
          </p:cNvCxnSpPr>
          <p:nvPr/>
        </p:nvCxnSpPr>
        <p:spPr>
          <a:xfrm>
            <a:off x="1524000" y="3239918"/>
            <a:ext cx="2076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8C7C27-A0A0-4402-9302-4E196E4C368C}"/>
              </a:ext>
            </a:extLst>
          </p:cNvPr>
          <p:cNvSpPr txBox="1"/>
          <p:nvPr/>
        </p:nvSpPr>
        <p:spPr>
          <a:xfrm>
            <a:off x="4950261" y="4584233"/>
            <a:ext cx="7241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비트 </a:t>
            </a:r>
            <a:r>
              <a:rPr lang="en-US" altLang="ko-KR" sz="2500" b="1" dirty="0">
                <a:solidFill>
                  <a:schemeClr val="bg1"/>
                </a:solidFill>
              </a:rPr>
              <a:t>RGB</a:t>
            </a:r>
            <a:r>
              <a:rPr lang="ko-KR" altLang="en-US" sz="2500" b="1" dirty="0">
                <a:solidFill>
                  <a:schemeClr val="bg1"/>
                </a:solidFill>
              </a:rPr>
              <a:t>값을 </a:t>
            </a:r>
            <a:r>
              <a:rPr lang="en-US" altLang="ko-KR" sz="2500" b="1" dirty="0">
                <a:solidFill>
                  <a:schemeClr val="bg1"/>
                </a:solidFill>
              </a:rPr>
              <a:t>255</a:t>
            </a:r>
            <a:r>
              <a:rPr lang="ko-KR" altLang="en-US" sz="2500" b="1" dirty="0">
                <a:solidFill>
                  <a:schemeClr val="bg1"/>
                </a:solidFill>
              </a:rPr>
              <a:t>로 나누어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사이의 값으로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885339-E41C-4537-8F0C-B8014A5D30D9}"/>
              </a:ext>
            </a:extLst>
          </p:cNvPr>
          <p:cNvCxnSpPr>
            <a:cxnSpLocks/>
          </p:cNvCxnSpPr>
          <p:nvPr/>
        </p:nvCxnSpPr>
        <p:spPr>
          <a:xfrm>
            <a:off x="485775" y="3602672"/>
            <a:ext cx="11906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0EA1CE-486B-47F2-8302-20C36B17DCE1}"/>
              </a:ext>
            </a:extLst>
          </p:cNvPr>
          <p:cNvSpPr/>
          <p:nvPr/>
        </p:nvSpPr>
        <p:spPr>
          <a:xfrm>
            <a:off x="381000" y="4095751"/>
            <a:ext cx="1219200" cy="285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3CA64-7A94-495F-9485-1F83F44D9E16}"/>
              </a:ext>
            </a:extLst>
          </p:cNvPr>
          <p:cNvSpPr txBox="1"/>
          <p:nvPr/>
        </p:nvSpPr>
        <p:spPr>
          <a:xfrm>
            <a:off x="-15675" y="5913475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en-US" altLang="ko-KR" sz="2500" b="1" dirty="0">
                <a:solidFill>
                  <a:schemeClr val="bg1"/>
                </a:solidFill>
              </a:rPr>
              <a:t>axis(</a:t>
            </a:r>
            <a:r>
              <a:rPr lang="ko-KR" altLang="en-US" sz="2500" b="1" dirty="0">
                <a:solidFill>
                  <a:schemeClr val="bg1"/>
                </a:solidFill>
              </a:rPr>
              <a:t>중심선</a:t>
            </a:r>
            <a:r>
              <a:rPr lang="en-US" altLang="ko-KR" sz="2500" b="1" dirty="0">
                <a:solidFill>
                  <a:schemeClr val="bg1"/>
                </a:solidFill>
              </a:rPr>
              <a:t>) : </a:t>
            </a:r>
            <a:r>
              <a:rPr lang="ko-KR" altLang="en-US" sz="2500" b="1" dirty="0">
                <a:solidFill>
                  <a:schemeClr val="bg1"/>
                </a:solidFill>
              </a:rPr>
              <a:t>추가할 차원축의 위치</a:t>
            </a:r>
            <a:endParaRPr lang="en-US" altLang="ko-K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3" grpId="0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BBFAA-5761-4BEB-A85D-2B9BABD3477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185" y="1618995"/>
            <a:ext cx="2905530" cy="3620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B331F-0309-4FFE-A66D-B03D9084DF7D}"/>
              </a:ext>
            </a:extLst>
          </p:cNvPr>
          <p:cNvSpPr txBox="1"/>
          <p:nvPr/>
        </p:nvSpPr>
        <p:spPr>
          <a:xfrm>
            <a:off x="3771901" y="1695262"/>
            <a:ext cx="8420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img_tensor</a:t>
            </a:r>
            <a:r>
              <a:rPr lang="ko-KR" altLang="en-US" sz="2500" b="1" dirty="0">
                <a:solidFill>
                  <a:schemeClr val="bg1"/>
                </a:solidFill>
              </a:rPr>
              <a:t>는 이미 한 장의 이미지이지만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차원을 추가한 것을 고려해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개 중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첫번째 이미지를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A7EF72-61AD-44A9-BBB8-844FC032F96A}"/>
              </a:ext>
            </a:extLst>
          </p:cNvPr>
          <p:cNvCxnSpPr/>
          <p:nvPr/>
        </p:nvCxnSpPr>
        <p:spPr>
          <a:xfrm>
            <a:off x="1937857" y="2290194"/>
            <a:ext cx="209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DA269-85B6-4061-8CB7-5E6245B5E7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15908"/>
          <a:stretch/>
        </p:blipFill>
        <p:spPr>
          <a:xfrm>
            <a:off x="895350" y="1850378"/>
            <a:ext cx="5200650" cy="258715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C50C50-7E34-44FB-8FF5-0177666A25CB}"/>
              </a:ext>
            </a:extLst>
          </p:cNvPr>
          <p:cNvCxnSpPr/>
          <p:nvPr/>
        </p:nvCxnSpPr>
        <p:spPr>
          <a:xfrm>
            <a:off x="4722275" y="2570633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E8F510D-C13D-43D8-A893-D99953123C41}"/>
              </a:ext>
            </a:extLst>
          </p:cNvPr>
          <p:cNvCxnSpPr>
            <a:cxnSpLocks/>
          </p:cNvCxnSpPr>
          <p:nvPr/>
        </p:nvCxnSpPr>
        <p:spPr>
          <a:xfrm>
            <a:off x="2236250" y="2904008"/>
            <a:ext cx="811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8EC965-9C6A-485C-BED9-0EF18BE075A4}"/>
              </a:ext>
            </a:extLst>
          </p:cNvPr>
          <p:cNvCxnSpPr>
            <a:cxnSpLocks/>
          </p:cNvCxnSpPr>
          <p:nvPr/>
        </p:nvCxnSpPr>
        <p:spPr>
          <a:xfrm>
            <a:off x="3495675" y="3313583"/>
            <a:ext cx="14785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989E10-D0C3-4255-BC4B-D8D4131308A6}"/>
              </a:ext>
            </a:extLst>
          </p:cNvPr>
          <p:cNvCxnSpPr/>
          <p:nvPr/>
        </p:nvCxnSpPr>
        <p:spPr>
          <a:xfrm>
            <a:off x="3401109" y="3894608"/>
            <a:ext cx="2081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49C9AA-002B-4FFC-A226-2C3DF458DCC7}"/>
              </a:ext>
            </a:extLst>
          </p:cNvPr>
          <p:cNvCxnSpPr>
            <a:cxnSpLocks/>
          </p:cNvCxnSpPr>
          <p:nvPr/>
        </p:nvCxnSpPr>
        <p:spPr>
          <a:xfrm>
            <a:off x="1017050" y="4370858"/>
            <a:ext cx="1078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A3B1DF7-CAC7-41B1-B5B6-D771AF3446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8190" y="1760791"/>
            <a:ext cx="3896269" cy="310558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909B42-6875-4CC3-9494-3890C3E3FB95}"/>
              </a:ext>
            </a:extLst>
          </p:cNvPr>
          <p:cNvSpPr/>
          <p:nvPr/>
        </p:nvSpPr>
        <p:spPr>
          <a:xfrm>
            <a:off x="6748190" y="2014795"/>
            <a:ext cx="3896269" cy="14632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01CB93-13F3-4D70-B91A-66854F1DC05E}"/>
              </a:ext>
            </a:extLst>
          </p:cNvPr>
          <p:cNvCxnSpPr/>
          <p:nvPr/>
        </p:nvCxnSpPr>
        <p:spPr>
          <a:xfrm>
            <a:off x="8398925" y="2182600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421051-F48D-4BFF-898C-3FA5539D0D4B}"/>
              </a:ext>
            </a:extLst>
          </p:cNvPr>
          <p:cNvCxnSpPr/>
          <p:nvPr/>
        </p:nvCxnSpPr>
        <p:spPr>
          <a:xfrm>
            <a:off x="9280685" y="2335000"/>
            <a:ext cx="86963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ACF8BF-DDA6-4A1C-B66C-031258D8D70B}"/>
              </a:ext>
            </a:extLst>
          </p:cNvPr>
          <p:cNvCxnSpPr/>
          <p:nvPr/>
        </p:nvCxnSpPr>
        <p:spPr>
          <a:xfrm>
            <a:off x="3039354" y="3504083"/>
            <a:ext cx="12732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87E2B0-BE72-4115-8AD2-F19C32E31BD9}"/>
              </a:ext>
            </a:extLst>
          </p:cNvPr>
          <p:cNvCxnSpPr>
            <a:cxnSpLocks/>
          </p:cNvCxnSpPr>
          <p:nvPr/>
        </p:nvCxnSpPr>
        <p:spPr>
          <a:xfrm>
            <a:off x="7529295" y="2182600"/>
            <a:ext cx="4336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0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-154177" y="757831"/>
            <a:ext cx="67827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* </a:t>
            </a:r>
            <a:r>
              <a:rPr lang="ko-KR" altLang="en-US" sz="2800" b="1" dirty="0">
                <a:solidFill>
                  <a:schemeClr val="bg1"/>
                </a:solidFill>
              </a:rPr>
              <a:t>패턴의 공간적 계층 구조를 학습 </a:t>
            </a:r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940AB-9906-44E7-8E92-833CA33819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877" y="2247815"/>
            <a:ext cx="4467225" cy="3095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CDD090-3BBB-4576-B87E-A771607951C0}"/>
              </a:ext>
            </a:extLst>
          </p:cNvPr>
          <p:cNvSpPr txBox="1"/>
          <p:nvPr/>
        </p:nvSpPr>
        <p:spPr>
          <a:xfrm>
            <a:off x="5619019" y="3858563"/>
            <a:ext cx="5262833" cy="45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작은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지역 패턴 학습</a:t>
            </a: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14E36128-1B3B-41F2-872D-59F7100A2F4D}"/>
              </a:ext>
            </a:extLst>
          </p:cNvPr>
          <p:cNvSpPr/>
          <p:nvPr/>
        </p:nvSpPr>
        <p:spPr>
          <a:xfrm rot="10800000">
            <a:off x="5542500" y="3635722"/>
            <a:ext cx="1267360" cy="969913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4A4ACDFD-DC33-4E8E-920F-9334EFD97CB6}"/>
              </a:ext>
            </a:extLst>
          </p:cNvPr>
          <p:cNvSpPr/>
          <p:nvPr/>
        </p:nvSpPr>
        <p:spPr>
          <a:xfrm rot="10800000">
            <a:off x="5542500" y="2577129"/>
            <a:ext cx="1267360" cy="969913"/>
          </a:xfrm>
          <a:prstGeom prst="leftArrow">
            <a:avLst/>
          </a:prstGeom>
          <a:solidFill>
            <a:srgbClr val="F8F8F8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200E2-B61C-4588-856B-600FDCFB009E}"/>
              </a:ext>
            </a:extLst>
          </p:cNvPr>
          <p:cNvSpPr txBox="1"/>
          <p:nvPr/>
        </p:nvSpPr>
        <p:spPr>
          <a:xfrm>
            <a:off x="6085146" y="2790979"/>
            <a:ext cx="526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첫 번째 층의 특성으로 구성된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더 큰 패턴을 학습</a:t>
            </a:r>
          </a:p>
        </p:txBody>
      </p:sp>
    </p:spTree>
    <p:extLst>
      <p:ext uri="{BB962C8B-B14F-4D97-AF65-F5344CB8AC3E}">
        <p14:creationId xmlns:p14="http://schemas.microsoft.com/office/powerpoint/2010/main" val="4232065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DA269-85B6-4061-8CB7-5E6245B5E7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15908"/>
          <a:stretch/>
        </p:blipFill>
        <p:spPr>
          <a:xfrm>
            <a:off x="895350" y="1850378"/>
            <a:ext cx="5200650" cy="258715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C50C50-7E34-44FB-8FF5-0177666A25CB}"/>
              </a:ext>
            </a:extLst>
          </p:cNvPr>
          <p:cNvCxnSpPr/>
          <p:nvPr/>
        </p:nvCxnSpPr>
        <p:spPr>
          <a:xfrm>
            <a:off x="4722275" y="2570633"/>
            <a:ext cx="2519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E8F510D-C13D-43D8-A893-D99953123C41}"/>
              </a:ext>
            </a:extLst>
          </p:cNvPr>
          <p:cNvCxnSpPr>
            <a:cxnSpLocks/>
          </p:cNvCxnSpPr>
          <p:nvPr/>
        </p:nvCxnSpPr>
        <p:spPr>
          <a:xfrm>
            <a:off x="2236250" y="2904008"/>
            <a:ext cx="811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8EC965-9C6A-485C-BED9-0EF18BE075A4}"/>
              </a:ext>
            </a:extLst>
          </p:cNvPr>
          <p:cNvCxnSpPr>
            <a:cxnSpLocks/>
          </p:cNvCxnSpPr>
          <p:nvPr/>
        </p:nvCxnSpPr>
        <p:spPr>
          <a:xfrm>
            <a:off x="3495675" y="3313583"/>
            <a:ext cx="14785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989E10-D0C3-4255-BC4B-D8D4131308A6}"/>
              </a:ext>
            </a:extLst>
          </p:cNvPr>
          <p:cNvCxnSpPr/>
          <p:nvPr/>
        </p:nvCxnSpPr>
        <p:spPr>
          <a:xfrm>
            <a:off x="3401109" y="3894608"/>
            <a:ext cx="2081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49C9AA-002B-4FFC-A226-2C3DF458DCC7}"/>
              </a:ext>
            </a:extLst>
          </p:cNvPr>
          <p:cNvCxnSpPr>
            <a:cxnSpLocks/>
          </p:cNvCxnSpPr>
          <p:nvPr/>
        </p:nvCxnSpPr>
        <p:spPr>
          <a:xfrm>
            <a:off x="1017050" y="4370858"/>
            <a:ext cx="10784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ACF8BF-DDA6-4A1C-B66C-031258D8D70B}"/>
              </a:ext>
            </a:extLst>
          </p:cNvPr>
          <p:cNvCxnSpPr/>
          <p:nvPr/>
        </p:nvCxnSpPr>
        <p:spPr>
          <a:xfrm>
            <a:off x="3039354" y="3504083"/>
            <a:ext cx="12732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2FBB1B2-F27B-4296-80F5-3679BD1EA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5119"/>
          <a:stretch/>
        </p:blipFill>
        <p:spPr>
          <a:xfrm>
            <a:off x="6495734" y="1205457"/>
            <a:ext cx="4534533" cy="50780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858D81-951E-4EF9-A434-261F174B6A25}"/>
              </a:ext>
            </a:extLst>
          </p:cNvPr>
          <p:cNvSpPr/>
          <p:nvPr/>
        </p:nvSpPr>
        <p:spPr>
          <a:xfrm>
            <a:off x="8467725" y="1619250"/>
            <a:ext cx="1417100" cy="25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0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일부 출력 추출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8A391-8ED4-4BEE-AE2F-07C941130D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5834"/>
          <a:stretch/>
        </p:blipFill>
        <p:spPr>
          <a:xfrm>
            <a:off x="1212928" y="1763070"/>
            <a:ext cx="4311805" cy="30289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C53DB-C3C0-4A81-AE90-C489F480D679}"/>
              </a:ext>
            </a:extLst>
          </p:cNvPr>
          <p:cNvSpPr txBox="1"/>
          <p:nvPr/>
        </p:nvSpPr>
        <p:spPr>
          <a:xfrm>
            <a:off x="1212928" y="5248816"/>
            <a:ext cx="458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번째 채널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특징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597E0-CDA7-46E6-8532-C498172D2BBE}"/>
              </a:ext>
            </a:extLst>
          </p:cNvPr>
          <p:cNvSpPr txBox="1"/>
          <p:nvPr/>
        </p:nvSpPr>
        <p:spPr>
          <a:xfrm>
            <a:off x="6432744" y="5248816"/>
            <a:ext cx="4581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16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번째 채널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n-ea"/>
              </a:rPr>
              <a:t>특징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7C741-A977-4CEE-9801-282E54F3CF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2744" y="1724968"/>
            <a:ext cx="4314825" cy="30765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71195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학습된 필터들이 입력을 어떻게 분해했는지 보여준다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210671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원본 이미지 </a:t>
            </a:r>
            <a:r>
              <a:rPr lang="en-US" altLang="ko-KR" sz="2500" b="1" dirty="0">
                <a:solidFill>
                  <a:schemeClr val="bg1"/>
                </a:solidFill>
              </a:rPr>
              <a:t>vs </a:t>
            </a:r>
            <a:r>
              <a:rPr lang="ko-KR" altLang="en-US" sz="2500" b="1" dirty="0">
                <a:solidFill>
                  <a:schemeClr val="bg1"/>
                </a:solidFill>
              </a:rPr>
              <a:t>첫번째 층 </a:t>
            </a:r>
            <a:r>
              <a:rPr lang="en-US" altLang="ko-KR" sz="2500" b="1" dirty="0">
                <a:solidFill>
                  <a:schemeClr val="bg1"/>
                </a:solidFill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</a:rPr>
              <a:t>번째 채널 </a:t>
            </a:r>
            <a:r>
              <a:rPr lang="en-US" altLang="ko-KR" sz="2500" b="1" dirty="0">
                <a:solidFill>
                  <a:schemeClr val="bg1"/>
                </a:solidFill>
              </a:rPr>
              <a:t>vs 16</a:t>
            </a:r>
            <a:r>
              <a:rPr lang="ko-KR" altLang="en-US" sz="2500" b="1" dirty="0">
                <a:solidFill>
                  <a:schemeClr val="bg1"/>
                </a:solidFill>
              </a:rPr>
              <a:t>번째 채널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0AD531-1ECF-4A89-8521-C1A04C200D0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642" y="2868732"/>
            <a:ext cx="3367466" cy="316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221DAC-8927-4D49-996D-80FA1A699A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9122" y="2868732"/>
            <a:ext cx="3315921" cy="3167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8B219-33B6-4936-8635-FBAD5C01A9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2058" y="2871375"/>
            <a:ext cx="3189799" cy="316535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52C3FD-C896-4B2B-8FEB-A6B5997190CF}"/>
              </a:ext>
            </a:extLst>
          </p:cNvPr>
          <p:cNvSpPr txBox="1"/>
          <p:nvPr/>
        </p:nvSpPr>
        <p:spPr>
          <a:xfrm>
            <a:off x="4489122" y="6088427"/>
            <a:ext cx="7702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대각선 에지 감지</a:t>
            </a:r>
            <a:r>
              <a:rPr lang="en-US" altLang="ko-KR" sz="2500" b="1" dirty="0">
                <a:solidFill>
                  <a:schemeClr val="bg1"/>
                </a:solidFill>
              </a:rPr>
              <a:t>         </a:t>
            </a:r>
            <a:r>
              <a:rPr lang="ko-KR" altLang="en-US" sz="2500" b="1" dirty="0">
                <a:solidFill>
                  <a:schemeClr val="bg1"/>
                </a:solidFill>
              </a:rPr>
              <a:t>밝은 </a:t>
            </a:r>
            <a:r>
              <a:rPr lang="ko-KR" altLang="en-US" sz="2500" b="1" dirty="0" err="1">
                <a:solidFill>
                  <a:schemeClr val="bg1"/>
                </a:solidFill>
              </a:rPr>
              <a:t>녹색점</a:t>
            </a:r>
            <a:r>
              <a:rPr lang="ko-KR" altLang="en-US" sz="2500" b="1" dirty="0">
                <a:solidFill>
                  <a:schemeClr val="bg1"/>
                </a:solidFill>
              </a:rPr>
              <a:t> 감지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9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모든 출력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BF6FA4-D0EF-4460-8F84-76C7CC78A2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48333"/>
          <a:stretch/>
        </p:blipFill>
        <p:spPr>
          <a:xfrm>
            <a:off x="516929" y="1752601"/>
            <a:ext cx="4890691" cy="35433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0A7DC5-1C6D-4C93-8797-63890035BBB5}"/>
              </a:ext>
            </a:extLst>
          </p:cNvPr>
          <p:cNvSpPr/>
          <p:nvPr/>
        </p:nvSpPr>
        <p:spPr>
          <a:xfrm>
            <a:off x="516929" y="1752599"/>
            <a:ext cx="2778721" cy="790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F82E45-0736-448A-A08D-B53C0657B905}"/>
              </a:ext>
            </a:extLst>
          </p:cNvPr>
          <p:cNvSpPr/>
          <p:nvPr/>
        </p:nvSpPr>
        <p:spPr>
          <a:xfrm>
            <a:off x="516929" y="2918294"/>
            <a:ext cx="4502746" cy="180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91CFE-D012-4D69-A3F2-474DCE9BBA7D}"/>
              </a:ext>
            </a:extLst>
          </p:cNvPr>
          <p:cNvSpPr txBox="1"/>
          <p:nvPr/>
        </p:nvSpPr>
        <p:spPr>
          <a:xfrm>
            <a:off x="5619750" y="1885131"/>
            <a:ext cx="657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시각화할</a:t>
            </a:r>
            <a:r>
              <a:rPr lang="ko-KR" altLang="en-US" sz="2500" b="1" dirty="0">
                <a:solidFill>
                  <a:schemeClr val="bg1"/>
                </a:solidFill>
              </a:rPr>
              <a:t> 층의 이름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ADAB6-15EE-43EC-8FFB-20171D07B9A4}"/>
              </a:ext>
            </a:extLst>
          </p:cNvPr>
          <p:cNvSpPr txBox="1"/>
          <p:nvPr/>
        </p:nvSpPr>
        <p:spPr>
          <a:xfrm>
            <a:off x="5619750" y="2878848"/>
            <a:ext cx="657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이미지를 차례로 출력하기 위한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크기변수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54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중간층 모든 출력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B9531-012A-4BBB-B434-0E8FE8AEF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23" y="1839203"/>
            <a:ext cx="5582429" cy="38105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3FFBA8-F790-48B3-A313-CC4480945161}"/>
              </a:ext>
            </a:extLst>
          </p:cNvPr>
          <p:cNvSpPr/>
          <p:nvPr/>
        </p:nvSpPr>
        <p:spPr>
          <a:xfrm>
            <a:off x="352423" y="1839201"/>
            <a:ext cx="5582428" cy="2162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4432A-3791-49AA-8081-8D1E96CB57CB}"/>
              </a:ext>
            </a:extLst>
          </p:cNvPr>
          <p:cNvSpPr/>
          <p:nvPr/>
        </p:nvSpPr>
        <p:spPr>
          <a:xfrm>
            <a:off x="352423" y="4134727"/>
            <a:ext cx="4105277" cy="1171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9EE2E-CE67-4278-B3E7-A188B5AD68E1}"/>
              </a:ext>
            </a:extLst>
          </p:cNvPr>
          <p:cNvSpPr/>
          <p:nvPr/>
        </p:nvSpPr>
        <p:spPr>
          <a:xfrm>
            <a:off x="364917" y="5382503"/>
            <a:ext cx="797134" cy="2672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7FA5E-9BCA-404E-AC1C-9A296ED84E86}"/>
              </a:ext>
            </a:extLst>
          </p:cNvPr>
          <p:cNvSpPr txBox="1"/>
          <p:nvPr/>
        </p:nvSpPr>
        <p:spPr>
          <a:xfrm>
            <a:off x="6096000" y="1885131"/>
            <a:ext cx="6095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그리드라는 하나의 틀에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채우기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B45379-5E59-408D-A0FC-9CEBF8C11F27}"/>
              </a:ext>
            </a:extLst>
          </p:cNvPr>
          <p:cNvSpPr txBox="1"/>
          <p:nvPr/>
        </p:nvSpPr>
        <p:spPr>
          <a:xfrm>
            <a:off x="6096002" y="4003675"/>
            <a:ext cx="6095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bg1"/>
                </a:solidFill>
              </a:rPr>
              <a:t>이미지가 채워진 틀 그리드를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86F3C-DC8B-48C2-9AAF-E3D4770EEAE4}"/>
              </a:ext>
            </a:extLst>
          </p:cNvPr>
          <p:cNvSpPr txBox="1"/>
          <p:nvPr/>
        </p:nvSpPr>
        <p:spPr>
          <a:xfrm>
            <a:off x="6096002" y="5192309"/>
            <a:ext cx="6095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생성된 모든 그래프를 출력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여기서 그래프는 출력 이미지들을 말한다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4482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첫번째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D63C14-BB77-4306-80F4-CEDFD8D6F213}"/>
              </a:ext>
            </a:extLst>
          </p:cNvPr>
          <p:cNvGrpSpPr/>
          <p:nvPr/>
        </p:nvGrpSpPr>
        <p:grpSpPr>
          <a:xfrm>
            <a:off x="658971" y="1952699"/>
            <a:ext cx="10874054" cy="3583541"/>
            <a:chOff x="658971" y="1952699"/>
            <a:chExt cx="10874054" cy="35835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27866A-4A3E-457A-AAB9-680966C38BFC}"/>
                </a:ext>
              </a:extLst>
            </p:cNvPr>
            <p:cNvSpPr/>
            <p:nvPr/>
          </p:nvSpPr>
          <p:spPr>
            <a:xfrm>
              <a:off x="658971" y="1952699"/>
              <a:ext cx="10874054" cy="35835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87BEAE5A-FEA0-440A-A0EF-912EF7E50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42" y="3729602"/>
              <a:ext cx="10335996" cy="172266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9DB9818-3761-4F6F-97FC-B13D309B4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42" y="2058254"/>
              <a:ext cx="10335996" cy="172266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734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두번째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96012A-EFB9-4F34-8495-78843A2E2C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930" y="1857375"/>
            <a:ext cx="8720140" cy="482606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4223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세번째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88894B-717F-410D-9282-5AD95981B4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773" y="1905000"/>
            <a:ext cx="8934450" cy="4572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9BA2B-CA94-4639-84CC-FBB15EA1728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773" y="1905000"/>
            <a:ext cx="8934450" cy="45910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990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최상위 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27866A-4A3E-457A-AAB9-680966C38BFC}"/>
              </a:ext>
            </a:extLst>
          </p:cNvPr>
          <p:cNvSpPr/>
          <p:nvPr/>
        </p:nvSpPr>
        <p:spPr>
          <a:xfrm>
            <a:off x="1638298" y="1952699"/>
            <a:ext cx="9110568" cy="4591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85B4D-20F1-408C-ACB4-96F541B6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8" y="1952699"/>
            <a:ext cx="89154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4FBF481-6782-4C8B-9051-F7EADA220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" b="1329"/>
          <a:stretch/>
        </p:blipFill>
        <p:spPr bwMode="auto">
          <a:xfrm>
            <a:off x="1694868" y="2019299"/>
            <a:ext cx="8858250" cy="44653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639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2508379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첫 번째 층은 여러 종류의 에지 감지기로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초기 사진에 있는 거의 모든 정보가 유지된다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점점 더 추상적으로 변하고 시각적으로 이해하기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고양이 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고양이 눈 처럼 고수준 개념을 학습하기 시작한다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층이 깊어짐에 따라 비어 있는 필터가 늘어난다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입력 이미지에 학습된 패턴이 없다는 것을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266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D6E8A-1225-4F44-999C-A76FC5A73C90}"/>
              </a:ext>
            </a:extLst>
          </p:cNvPr>
          <p:cNvSpPr txBox="1"/>
          <p:nvPr/>
        </p:nvSpPr>
        <p:spPr>
          <a:xfrm>
            <a:off x="273660" y="987200"/>
            <a:ext cx="11294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400" b="1" dirty="0">
                <a:solidFill>
                  <a:schemeClr val="bg1"/>
                </a:solidFill>
              </a:rPr>
              <a:t> 연산은 입력 특성 </a:t>
            </a:r>
            <a:r>
              <a:rPr lang="ko-KR" altLang="en-US" sz="2400" b="1" dirty="0" err="1">
                <a:solidFill>
                  <a:schemeClr val="bg1"/>
                </a:solidFill>
              </a:rPr>
              <a:t>맵에서</a:t>
            </a:r>
            <a:r>
              <a:rPr lang="ko-KR" altLang="en-US" sz="2400" b="1" dirty="0">
                <a:solidFill>
                  <a:schemeClr val="bg1"/>
                </a:solidFill>
              </a:rPr>
              <a:t> 작은 패치</a:t>
            </a:r>
            <a:r>
              <a:rPr lang="en-US" altLang="ko-KR" sz="2400" b="1" dirty="0">
                <a:solidFill>
                  <a:schemeClr val="bg1"/>
                </a:solidFill>
              </a:rPr>
              <a:t>(patch)</a:t>
            </a:r>
            <a:r>
              <a:rPr lang="ko-KR" altLang="en-US" sz="2400" b="1" dirty="0">
                <a:solidFill>
                  <a:schemeClr val="bg1"/>
                </a:solidFill>
              </a:rPr>
              <a:t>들을 추출하고 이런 모든 패치에 같은 변환을 적용하여 출력 특성 맵</a:t>
            </a:r>
            <a:r>
              <a:rPr lang="en-US" altLang="ko-KR" sz="2400" b="1" dirty="0">
                <a:solidFill>
                  <a:schemeClr val="bg1"/>
                </a:solidFill>
              </a:rPr>
              <a:t>(output feature map)</a:t>
            </a:r>
            <a:r>
              <a:rPr lang="ko-KR" altLang="en-US" sz="2400" b="1" dirty="0">
                <a:solidFill>
                  <a:schemeClr val="bg1"/>
                </a:solidFill>
              </a:rPr>
              <a:t> 을 만드는 것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928FA3-6DC8-4ABA-BCAB-9193D606FA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797" y="2222111"/>
            <a:ext cx="6248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23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5.4.1 </a:t>
            </a:r>
            <a:r>
              <a:rPr lang="ko-KR" altLang="en-US" sz="2500" b="1" dirty="0">
                <a:solidFill>
                  <a:schemeClr val="bg1"/>
                </a:solidFill>
              </a:rPr>
              <a:t>중간층 출력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층이 깊어질수록 특징은 </a:t>
            </a:r>
            <a:r>
              <a:rPr lang="ko-KR" altLang="en-US" sz="2500" b="1" u="sng" dirty="0">
                <a:solidFill>
                  <a:srgbClr val="00B0F0"/>
                </a:solidFill>
              </a:rPr>
              <a:t>추상적</a:t>
            </a:r>
            <a:r>
              <a:rPr lang="ko-KR" altLang="en-US" sz="2500" b="1" dirty="0">
                <a:solidFill>
                  <a:schemeClr val="bg1"/>
                </a:solidFill>
              </a:rPr>
              <a:t>으로 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반복적인 변환을 통해 관계없는 정보를 걸러내고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FF0000"/>
                </a:solidFill>
              </a:rPr>
              <a:t>유용한 정보는 강조되고 개선된다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020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학습된 필터자체를 시각화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0" y="2508379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특정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층의 한 필터 값을 최대화하는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u="sng" dirty="0">
                <a:solidFill>
                  <a:srgbClr val="FF0000"/>
                </a:solidFill>
              </a:rPr>
              <a:t>손실함수</a:t>
            </a:r>
            <a:r>
              <a:rPr lang="en-US" altLang="ko-KR" sz="2500" b="1" u="sng" dirty="0">
                <a:solidFill>
                  <a:srgbClr val="FF0000"/>
                </a:solidFill>
              </a:rPr>
              <a:t>(loss)</a:t>
            </a:r>
            <a:r>
              <a:rPr lang="ko-KR" altLang="en-US" sz="2500" b="1" u="sng" dirty="0">
                <a:solidFill>
                  <a:srgbClr val="FF0000"/>
                </a:solidFill>
              </a:rPr>
              <a:t>를 정의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이 필터 값을 최대화하기 위해 확률적 경사 상승법을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B332C-5485-4C99-9CB8-FA2F234F5C28}"/>
              </a:ext>
            </a:extLst>
          </p:cNvPr>
          <p:cNvSpPr txBox="1"/>
          <p:nvPr/>
        </p:nvSpPr>
        <p:spPr>
          <a:xfrm>
            <a:off x="-1" y="4770536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확률적 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손실값</a:t>
            </a:r>
            <a:r>
              <a:rPr lang="en-US" altLang="ko-KR" sz="2500" b="1" dirty="0">
                <a:solidFill>
                  <a:schemeClr val="bg1"/>
                </a:solidFill>
              </a:rPr>
              <a:t>(loss)</a:t>
            </a:r>
            <a:r>
              <a:rPr lang="ko-KR" altLang="en-US" sz="2500" b="1" dirty="0">
                <a:solidFill>
                  <a:schemeClr val="bg1"/>
                </a:solidFill>
              </a:rPr>
              <a:t>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최대화시킨다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81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구현을 위한 손실함수 준비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85376" y="2023863"/>
            <a:ext cx="71326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특정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층의 한 필터의 값을 최대화하는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손실함수를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본 예제에서는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imagenet</a:t>
            </a:r>
            <a:r>
              <a:rPr lang="ko-KR" altLang="en-US" sz="2500" b="1" dirty="0">
                <a:solidFill>
                  <a:schemeClr val="bg1"/>
                </a:solidFill>
              </a:rPr>
              <a:t>에서 사전훈련 된 </a:t>
            </a:r>
            <a:r>
              <a:rPr lang="en-US" altLang="ko-KR" sz="2500" b="1" dirty="0">
                <a:solidFill>
                  <a:schemeClr val="bg1"/>
                </a:solidFill>
              </a:rPr>
              <a:t>VGG16</a:t>
            </a:r>
            <a:r>
              <a:rPr lang="ko-KR" altLang="en-US" sz="2500" b="1" dirty="0">
                <a:solidFill>
                  <a:schemeClr val="bg1"/>
                </a:solidFill>
              </a:rPr>
              <a:t>네트워크의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block3_conv1 </a:t>
            </a:r>
            <a:r>
              <a:rPr lang="ko-KR" altLang="en-US" sz="2500" b="1" dirty="0">
                <a:solidFill>
                  <a:schemeClr val="bg1"/>
                </a:solidFill>
              </a:rPr>
              <a:t>층의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번필터를 손실로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E5C93-C9DA-4525-BCEA-5D477327BA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644" y="2023863"/>
            <a:ext cx="4400087" cy="251950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9347C6-F970-4435-89AD-C738B6964CA8}"/>
              </a:ext>
            </a:extLst>
          </p:cNvPr>
          <p:cNvCxnSpPr>
            <a:cxnSpLocks/>
          </p:cNvCxnSpPr>
          <p:nvPr/>
        </p:nvCxnSpPr>
        <p:spPr>
          <a:xfrm>
            <a:off x="390525" y="4424520"/>
            <a:ext cx="10572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53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구현을 위한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준비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35200" y="1694379"/>
            <a:ext cx="7188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Backend</a:t>
            </a:r>
            <a:r>
              <a:rPr lang="ko-KR" altLang="en-US" sz="2500" b="1" dirty="0">
                <a:solidFill>
                  <a:schemeClr val="bg1"/>
                </a:solidFill>
              </a:rPr>
              <a:t>모듈의 </a:t>
            </a:r>
            <a:r>
              <a:rPr lang="en-US" altLang="ko-KR" sz="2500" b="1" dirty="0">
                <a:solidFill>
                  <a:schemeClr val="bg1"/>
                </a:solidFill>
              </a:rPr>
              <a:t>gradients</a:t>
            </a:r>
            <a:r>
              <a:rPr lang="ko-KR" altLang="en-US" sz="2500" b="1" dirty="0">
                <a:solidFill>
                  <a:schemeClr val="bg1"/>
                </a:solidFill>
              </a:rPr>
              <a:t>함수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경사상승법과정을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부드럽게하기</a:t>
            </a:r>
            <a:r>
              <a:rPr lang="ko-KR" altLang="en-US" sz="2500" b="1" dirty="0">
                <a:solidFill>
                  <a:schemeClr val="bg1"/>
                </a:solidFill>
              </a:rPr>
              <a:t> 위하여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노름으로 나누어 정규화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</a:t>
            </a:r>
            <a:r>
              <a:rPr lang="ko-KR" altLang="en-US" sz="2500" b="1" dirty="0" err="1">
                <a:solidFill>
                  <a:schemeClr val="bg1"/>
                </a:solidFill>
              </a:rPr>
              <a:t>수정량</a:t>
            </a:r>
            <a:r>
              <a:rPr lang="ko-KR" altLang="en-US" sz="2500" b="1" dirty="0">
                <a:solidFill>
                  <a:schemeClr val="bg1"/>
                </a:solidFill>
              </a:rPr>
              <a:t> 크기를 항상 일정범위로 규제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손실과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500" b="1" dirty="0">
                <a:solidFill>
                  <a:schemeClr val="bg1"/>
                </a:solidFill>
              </a:rPr>
              <a:t> 계산해주는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Backend</a:t>
            </a:r>
            <a:r>
              <a:rPr lang="ko-KR" altLang="en-US" sz="2500" b="1" dirty="0">
                <a:solidFill>
                  <a:schemeClr val="bg1"/>
                </a:solidFill>
              </a:rPr>
              <a:t>모듈의 </a:t>
            </a:r>
            <a:r>
              <a:rPr lang="en-US" altLang="ko-KR" sz="2500" b="1" dirty="0">
                <a:solidFill>
                  <a:schemeClr val="bg1"/>
                </a:solidFill>
              </a:rPr>
              <a:t>function</a:t>
            </a:r>
            <a:r>
              <a:rPr lang="ko-KR" altLang="en-US" sz="2500" b="1" dirty="0">
                <a:solidFill>
                  <a:schemeClr val="bg1"/>
                </a:solidFill>
              </a:rPr>
              <a:t>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76FD1-F8AB-4B4C-A94A-E9774520A0AA}"/>
              </a:ext>
            </a:extLst>
          </p:cNvPr>
          <p:cNvSpPr txBox="1"/>
          <p:nvPr/>
        </p:nvSpPr>
        <p:spPr>
          <a:xfrm>
            <a:off x="4835202" y="5527805"/>
            <a:ext cx="735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  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기울기</a:t>
            </a:r>
            <a:r>
              <a:rPr lang="en-US" altLang="ko-KR" sz="2000" b="1" dirty="0">
                <a:solidFill>
                  <a:schemeClr val="bg1"/>
                </a:solidFill>
              </a:rPr>
              <a:t>) : </a:t>
            </a:r>
            <a:r>
              <a:rPr lang="ko-KR" altLang="en-US" sz="2000" b="1" dirty="0" err="1">
                <a:solidFill>
                  <a:schemeClr val="bg1"/>
                </a:solidFill>
              </a:rPr>
              <a:t>미분값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7EED71-0D20-45F9-AD46-F8659E58D0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849" y="1694379"/>
            <a:ext cx="4343400" cy="23145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ACD613-2D4C-4F73-B889-986B204F0969}"/>
              </a:ext>
            </a:extLst>
          </p:cNvPr>
          <p:cNvCxnSpPr>
            <a:cxnSpLocks/>
          </p:cNvCxnSpPr>
          <p:nvPr/>
        </p:nvCxnSpPr>
        <p:spPr>
          <a:xfrm>
            <a:off x="933450" y="2316154"/>
            <a:ext cx="1143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2225CF-C91A-4384-8CCB-A75A19D59604}"/>
              </a:ext>
            </a:extLst>
          </p:cNvPr>
          <p:cNvCxnSpPr>
            <a:cxnSpLocks/>
          </p:cNvCxnSpPr>
          <p:nvPr/>
        </p:nvCxnSpPr>
        <p:spPr>
          <a:xfrm>
            <a:off x="790575" y="2911309"/>
            <a:ext cx="23145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2209E52-657F-46C0-B42E-2A2A8C8AD8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849" y="5808701"/>
            <a:ext cx="4343400" cy="717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F26D4D-3E6D-463B-96B6-27B3B94165CF}"/>
              </a:ext>
            </a:extLst>
          </p:cNvPr>
          <p:cNvSpPr txBox="1"/>
          <p:nvPr/>
        </p:nvSpPr>
        <p:spPr>
          <a:xfrm>
            <a:off x="4835203" y="6027003"/>
            <a:ext cx="73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   </a:t>
            </a:r>
            <a:r>
              <a:rPr lang="en-US" altLang="ko-KR" sz="2000" b="1" dirty="0">
                <a:solidFill>
                  <a:schemeClr val="bg1"/>
                </a:solidFill>
              </a:rPr>
              <a:t>L2 </a:t>
            </a:r>
            <a:r>
              <a:rPr lang="ko-KR" altLang="en-US" sz="2000" b="1" dirty="0">
                <a:solidFill>
                  <a:schemeClr val="bg1"/>
                </a:solidFill>
              </a:rPr>
              <a:t>노름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제곱평균의 제곱근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1223BA-BCFD-43FC-AEB3-019ADB97A7BA}"/>
              </a:ext>
            </a:extLst>
          </p:cNvPr>
          <p:cNvCxnSpPr>
            <a:cxnSpLocks/>
          </p:cNvCxnSpPr>
          <p:nvPr/>
        </p:nvCxnSpPr>
        <p:spPr>
          <a:xfrm>
            <a:off x="1076325" y="3279428"/>
            <a:ext cx="7143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26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경사상승법 구성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885376" y="2023863"/>
            <a:ext cx="713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for </a:t>
            </a:r>
            <a:r>
              <a:rPr lang="ko-KR" altLang="en-US" sz="2500" b="1" dirty="0">
                <a:solidFill>
                  <a:schemeClr val="bg1"/>
                </a:solidFill>
              </a:rPr>
              <a:t>루프를 통해 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상승법</a:t>
            </a:r>
            <a:r>
              <a:rPr lang="ko-KR" altLang="en-US" sz="2500" b="1" dirty="0">
                <a:solidFill>
                  <a:schemeClr val="bg1"/>
                </a:solidFill>
              </a:rPr>
              <a:t> 구성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상승법이기</a:t>
            </a:r>
            <a:r>
              <a:rPr lang="ko-KR" altLang="en-US" sz="2500" b="1" dirty="0">
                <a:solidFill>
                  <a:schemeClr val="bg1"/>
                </a:solidFill>
              </a:rPr>
              <a:t> 때문에 값을 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결과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(1, 150, 150, 3) </a:t>
            </a:r>
            <a:r>
              <a:rPr lang="ko-KR" altLang="en-US" sz="2500" b="1" dirty="0" err="1">
                <a:solidFill>
                  <a:schemeClr val="bg1"/>
                </a:solidFill>
              </a:rPr>
              <a:t>부동소수텐서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 가능한 이미지로 변경하기위해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동일한 범위로 정규화를 </a:t>
            </a:r>
            <a:r>
              <a:rPr lang="ko-KR" altLang="en-US" sz="2500" b="1" dirty="0" err="1">
                <a:solidFill>
                  <a:schemeClr val="bg1"/>
                </a:solidFill>
              </a:rPr>
              <a:t>해준뒤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0~255</a:t>
            </a:r>
            <a:r>
              <a:rPr lang="ko-KR" altLang="en-US" sz="2500" b="1" dirty="0">
                <a:solidFill>
                  <a:schemeClr val="bg1"/>
                </a:solidFill>
              </a:rPr>
              <a:t>사이의 정수로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1B154-E492-4525-BF8F-4019332910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800" y="1587057"/>
            <a:ext cx="4419600" cy="43148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30C322-B5D7-4523-A195-9152CDBA0414}"/>
              </a:ext>
            </a:extLst>
          </p:cNvPr>
          <p:cNvCxnSpPr>
            <a:cxnSpLocks/>
          </p:cNvCxnSpPr>
          <p:nvPr/>
        </p:nvCxnSpPr>
        <p:spPr>
          <a:xfrm>
            <a:off x="1619250" y="3306754"/>
            <a:ext cx="1143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1A914-E1EA-4857-AC0C-60AF8348837F}"/>
              </a:ext>
            </a:extLst>
          </p:cNvPr>
          <p:cNvSpPr/>
          <p:nvPr/>
        </p:nvSpPr>
        <p:spPr>
          <a:xfrm>
            <a:off x="291800" y="2486026"/>
            <a:ext cx="4419600" cy="882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C3D15-F2E2-413E-ABFD-A7996270603A}"/>
              </a:ext>
            </a:extLst>
          </p:cNvPr>
          <p:cNvSpPr/>
          <p:nvPr/>
        </p:nvSpPr>
        <p:spPr>
          <a:xfrm>
            <a:off x="291800" y="3638533"/>
            <a:ext cx="4419600" cy="1362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22547-1320-4338-9808-CD5E15DA9516}"/>
              </a:ext>
            </a:extLst>
          </p:cNvPr>
          <p:cNvSpPr/>
          <p:nvPr/>
        </p:nvSpPr>
        <p:spPr>
          <a:xfrm>
            <a:off x="291800" y="5065302"/>
            <a:ext cx="4419600" cy="8240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34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패턴을 출력하는 함수정의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5292118" y="1620098"/>
            <a:ext cx="67259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상기 코드들을 종합하여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층의 이름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필터번호를 입력으로 받아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해당 층의 필터를 출력하는 함수를 정의한다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B79A0-7D99-413C-ABC1-33EA22570A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76" y="1620098"/>
            <a:ext cx="4944165" cy="424874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C8C736-1C74-4DA9-99D1-13F6021B3DDB}"/>
              </a:ext>
            </a:extLst>
          </p:cNvPr>
          <p:cNvSpPr/>
          <p:nvPr/>
        </p:nvSpPr>
        <p:spPr>
          <a:xfrm>
            <a:off x="173976" y="1620096"/>
            <a:ext cx="4944164" cy="789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8EDB4-6F07-40A3-A417-152F94D32205}"/>
              </a:ext>
            </a:extLst>
          </p:cNvPr>
          <p:cNvSpPr/>
          <p:nvPr/>
        </p:nvSpPr>
        <p:spPr>
          <a:xfrm>
            <a:off x="173976" y="2509539"/>
            <a:ext cx="4944164" cy="1367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565543-3D10-4E94-BB6C-2B386793FDAF}"/>
              </a:ext>
            </a:extLst>
          </p:cNvPr>
          <p:cNvSpPr/>
          <p:nvPr/>
        </p:nvSpPr>
        <p:spPr>
          <a:xfrm>
            <a:off x="173976" y="4391025"/>
            <a:ext cx="4944164" cy="1458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84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4089981" y="1885131"/>
            <a:ext cx="7731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Block3_conv1</a:t>
            </a:r>
            <a:r>
              <a:rPr lang="ko-KR" altLang="en-US" sz="2500" b="1" dirty="0">
                <a:solidFill>
                  <a:schemeClr val="bg1"/>
                </a:solidFill>
              </a:rPr>
              <a:t>층의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번째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필터를 출력한 결과</a:t>
            </a:r>
            <a:r>
              <a:rPr lang="en-US" altLang="ko-KR" sz="2500" b="1" dirty="0">
                <a:solidFill>
                  <a:schemeClr val="bg1"/>
                </a:solidFill>
              </a:rPr>
              <a:t> (3</a:t>
            </a:r>
            <a:r>
              <a:rPr lang="ko-KR" altLang="en-US" sz="2500" b="1" dirty="0">
                <a:solidFill>
                  <a:schemeClr val="bg1"/>
                </a:solidFill>
              </a:rPr>
              <a:t>번째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합성곱층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번 필터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물방울 패턴에 반응하는 필터임을 추측할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6B837-C436-40CF-BF80-10B867C593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207" y="1857828"/>
            <a:ext cx="3267531" cy="3258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980150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함수를 사용하여 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7372348" y="1652319"/>
            <a:ext cx="48196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각 </a:t>
            </a:r>
            <a:r>
              <a:rPr lang="en-US" altLang="ko-KR" sz="2500" b="1" dirty="0">
                <a:solidFill>
                  <a:schemeClr val="bg1"/>
                </a:solidFill>
              </a:rPr>
              <a:t>4</a:t>
            </a:r>
            <a:r>
              <a:rPr lang="ko-KR" altLang="en-US" sz="2500" b="1" dirty="0">
                <a:solidFill>
                  <a:schemeClr val="bg1"/>
                </a:solidFill>
              </a:rPr>
              <a:t>개의 층에 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행 </a:t>
            </a:r>
            <a:r>
              <a:rPr lang="en-US" altLang="ko-KR" sz="2500" b="1" dirty="0">
                <a:solidFill>
                  <a:schemeClr val="bg1"/>
                </a:solidFill>
              </a:rPr>
              <a:t>8</a:t>
            </a:r>
            <a:r>
              <a:rPr lang="ko-KR" altLang="en-US" sz="2500" b="1" dirty="0">
                <a:solidFill>
                  <a:schemeClr val="bg1"/>
                </a:solidFill>
              </a:rPr>
              <a:t>열로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정의한 함수를 사용하여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각각의 패턴을 출력하여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result</a:t>
            </a:r>
            <a:r>
              <a:rPr lang="ko-KR" altLang="en-US" sz="2500" b="1" dirty="0">
                <a:solidFill>
                  <a:schemeClr val="bg1"/>
                </a:solidFill>
              </a:rPr>
              <a:t>에 변수에 저장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모든 그래프를 출력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725711-6E03-4145-80F2-29D25B9C48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459" y="1652319"/>
            <a:ext cx="6849431" cy="383911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A5813A-328D-448B-8C93-55622EA28587}"/>
              </a:ext>
            </a:extLst>
          </p:cNvPr>
          <p:cNvCxnSpPr>
            <a:cxnSpLocks/>
          </p:cNvCxnSpPr>
          <p:nvPr/>
        </p:nvCxnSpPr>
        <p:spPr>
          <a:xfrm>
            <a:off x="1666875" y="1911786"/>
            <a:ext cx="4152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AEC3CE-48F7-48AA-B47C-CB391178B576}"/>
              </a:ext>
            </a:extLst>
          </p:cNvPr>
          <p:cNvCxnSpPr>
            <a:cxnSpLocks/>
          </p:cNvCxnSpPr>
          <p:nvPr/>
        </p:nvCxnSpPr>
        <p:spPr>
          <a:xfrm>
            <a:off x="2066925" y="3521511"/>
            <a:ext cx="342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6CDB43-B3F7-4E4B-BDE4-DDF55CD6044A}"/>
              </a:ext>
            </a:extLst>
          </p:cNvPr>
          <p:cNvCxnSpPr>
            <a:cxnSpLocks/>
          </p:cNvCxnSpPr>
          <p:nvPr/>
        </p:nvCxnSpPr>
        <p:spPr>
          <a:xfrm>
            <a:off x="1162050" y="4674036"/>
            <a:ext cx="5048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E24BF6-A199-4599-8845-7C4E03ACEE34}"/>
              </a:ext>
            </a:extLst>
          </p:cNvPr>
          <p:cNvSpPr/>
          <p:nvPr/>
        </p:nvSpPr>
        <p:spPr>
          <a:xfrm>
            <a:off x="571500" y="2876577"/>
            <a:ext cx="1571625" cy="323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78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CAB43-E0F8-4B00-BF8F-2CFDFE7558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673" y="2190617"/>
            <a:ext cx="4071454" cy="4036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83DE4-CEEF-42CC-BE89-4CD7BA609C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2800" y="2190617"/>
            <a:ext cx="4071454" cy="40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6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모든 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DF6E6-4B47-43C7-9BA9-F437BACC0B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5593" y="2200564"/>
            <a:ext cx="4101615" cy="40264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99C658-D564-4398-9DEF-A3994CC945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2799" y="2190614"/>
            <a:ext cx="4101615" cy="4046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567A5A-4E8A-482A-B08F-98EB3EB6908B}"/>
              </a:ext>
            </a:extLst>
          </p:cNvPr>
          <p:cNvSpPr/>
          <p:nvPr/>
        </p:nvSpPr>
        <p:spPr>
          <a:xfrm>
            <a:off x="1483567" y="2267339"/>
            <a:ext cx="48519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2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70E05-D0C3-44C0-9376-64B91B080A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9188" y="1593323"/>
            <a:ext cx="9314657" cy="4169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3302C-43CF-43B6-ADD3-24127E56A684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>
                <a:solidFill>
                  <a:schemeClr val="bg1"/>
                </a:solidFill>
              </a:rPr>
              <a:t>패딩 추가하기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32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0" y="1738938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첫 번째 층의 필터는 간단한 대각선 방향의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에지와</a:t>
            </a:r>
            <a:r>
              <a:rPr lang="ko-KR" altLang="en-US" sz="2500" b="1" dirty="0">
                <a:solidFill>
                  <a:schemeClr val="bg1"/>
                </a:solidFill>
              </a:rPr>
              <a:t> 색깔을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두 번째 층의 필터는 에지나 색깔의 조합으로 만들어진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간단한 질감을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필터는 자연적인 이미지의 질감을 닮아간다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28295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5.4.2 </a:t>
            </a:r>
            <a:r>
              <a:rPr lang="ko-KR" altLang="en-US" sz="2500" b="1" dirty="0">
                <a:solidFill>
                  <a:schemeClr val="bg1"/>
                </a:solidFill>
              </a:rPr>
              <a:t>필터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신경망의 각 층은 필터의 조합이다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상위 층으로 갈수록 필터는 복잡해지고 개선된다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094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클래스 활성화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 </a:t>
            </a:r>
            <a:r>
              <a:rPr lang="ko-KR" altLang="en-US" sz="2500" b="1" dirty="0" err="1">
                <a:solidFill>
                  <a:schemeClr val="bg1"/>
                </a:solidFill>
              </a:rPr>
              <a:t>알수있다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500" b="1" dirty="0">
                <a:solidFill>
                  <a:schemeClr val="bg1"/>
                </a:solidFill>
              </a:rPr>
              <a:t>(heatmap) : </a:t>
            </a:r>
            <a:r>
              <a:rPr lang="ko-KR" altLang="en-US" sz="2500" b="1" dirty="0">
                <a:solidFill>
                  <a:schemeClr val="bg1"/>
                </a:solidFill>
              </a:rPr>
              <a:t>데이터를 컬러색상의 강도로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rgbClr val="FF0000"/>
                </a:solidFill>
              </a:rPr>
              <a:t>빨간색</a:t>
            </a:r>
            <a:r>
              <a:rPr lang="en-US" altLang="ko-KR" sz="2500" b="1" dirty="0">
                <a:solidFill>
                  <a:srgbClr val="FF0000"/>
                </a:solidFill>
              </a:rPr>
              <a:t>(</a:t>
            </a:r>
            <a:r>
              <a:rPr lang="ko-KR" altLang="en-US" sz="2500" b="1" dirty="0">
                <a:solidFill>
                  <a:srgbClr val="FF0000"/>
                </a:solidFill>
              </a:rPr>
              <a:t>높음</a:t>
            </a:r>
            <a:r>
              <a:rPr lang="en-US" altLang="ko-KR" sz="2500" b="1" dirty="0">
                <a:solidFill>
                  <a:srgbClr val="FF0000"/>
                </a:solidFill>
              </a:rPr>
              <a:t>)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rgbClr val="0070C0"/>
                </a:solidFill>
              </a:rPr>
              <a:t>파란색</a:t>
            </a:r>
            <a:r>
              <a:rPr lang="en-US" altLang="ko-KR" sz="2500" b="1" dirty="0">
                <a:solidFill>
                  <a:srgbClr val="0070C0"/>
                </a:solidFill>
              </a:rPr>
              <a:t>(</a:t>
            </a:r>
            <a:r>
              <a:rPr lang="ko-KR" altLang="en-US" sz="2500" b="1" dirty="0">
                <a:solidFill>
                  <a:srgbClr val="0070C0"/>
                </a:solidFill>
              </a:rPr>
              <a:t>낮음</a:t>
            </a:r>
            <a:r>
              <a:rPr lang="en-US" altLang="ko-KR" sz="25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</a:t>
            </a:r>
            <a:r>
              <a:rPr lang="ko-KR" altLang="en-US" sz="2500" b="1" dirty="0">
                <a:solidFill>
                  <a:schemeClr val="bg1"/>
                </a:solidFill>
              </a:rPr>
              <a:t>라고 생각하면 이해하기 쉽다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8181F-7FBA-4581-9FF3-95EF26F362B5}"/>
              </a:ext>
            </a:extLst>
          </p:cNvPr>
          <p:cNvSpPr txBox="1"/>
          <p:nvPr/>
        </p:nvSpPr>
        <p:spPr>
          <a:xfrm>
            <a:off x="-2" y="4267403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u="sng" dirty="0">
                <a:solidFill>
                  <a:schemeClr val="bg1"/>
                </a:solidFill>
              </a:rPr>
              <a:t> 최종분류 결정에 기여했는지</a:t>
            </a:r>
            <a:r>
              <a:rPr lang="ko-KR" altLang="en-US" sz="2500" b="1" dirty="0">
                <a:solidFill>
                  <a:schemeClr val="bg1"/>
                </a:solidFill>
              </a:rPr>
              <a:t>를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지도로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시각화</a:t>
            </a:r>
            <a:r>
              <a:rPr lang="ko-KR" altLang="en-US" sz="2500" b="1" dirty="0" err="1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기여했는지를 열화상 지도로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D2B07-BDFE-4CB6-9392-213FB07A374B}"/>
              </a:ext>
            </a:extLst>
          </p:cNvPr>
          <p:cNvSpPr txBox="1"/>
          <p:nvPr/>
        </p:nvSpPr>
        <p:spPr>
          <a:xfrm>
            <a:off x="0" y="2508378"/>
            <a:ext cx="1219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algn="ctr"/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층에 있는 필터의 출력 추출</a:t>
            </a:r>
          </a:p>
          <a:p>
            <a:endParaRPr lang="ko-KR" altLang="en-US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필터의 모든 채널 출력에 대해 채널에 대한 클래스의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평균을 곱함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클래스에 대한 각 채널의 중요도로 가중치를 부여하여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입력이미지가</a:t>
            </a:r>
            <a:r>
              <a:rPr lang="ko-KR" altLang="en-US" sz="2500" b="1" dirty="0">
                <a:solidFill>
                  <a:schemeClr val="bg1"/>
                </a:solidFill>
              </a:rPr>
              <a:t> 각 채널을 활성화 하는 정도에 대한 공간적 맵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76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 로드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B8B95-4351-433A-848F-E1A86472542D}"/>
              </a:ext>
            </a:extLst>
          </p:cNvPr>
          <p:cNvSpPr txBox="1"/>
          <p:nvPr/>
        </p:nvSpPr>
        <p:spPr>
          <a:xfrm>
            <a:off x="0" y="3359749"/>
            <a:ext cx="1209422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모델 사전정보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1) VGG16 </a:t>
            </a:r>
            <a:r>
              <a:rPr lang="ko-KR" altLang="en-US" sz="2500" b="1" dirty="0">
                <a:solidFill>
                  <a:schemeClr val="bg1"/>
                </a:solidFill>
              </a:rPr>
              <a:t>모델은 </a:t>
            </a:r>
            <a:r>
              <a:rPr lang="en-US" altLang="ko-KR" sz="2500" b="1" dirty="0">
                <a:solidFill>
                  <a:schemeClr val="bg1"/>
                </a:solidFill>
              </a:rPr>
              <a:t>224x224</a:t>
            </a:r>
            <a:r>
              <a:rPr lang="ko-KR" altLang="en-US" sz="2500" b="1" dirty="0">
                <a:solidFill>
                  <a:schemeClr val="bg1"/>
                </a:solidFill>
              </a:rPr>
              <a:t>크기의 이미지에서 훈련되었다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2) keras.applications.vgg16.preprocess_input </a:t>
            </a:r>
            <a:r>
              <a:rPr lang="ko-KR" altLang="en-US" sz="2500" b="1" dirty="0">
                <a:solidFill>
                  <a:schemeClr val="bg1"/>
                </a:solidFill>
              </a:rPr>
              <a:t>함수에 있는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몇 가지 규칙에 따라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BDBCA-8AFF-489D-9B4E-108B41A4B8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787" y="1671757"/>
            <a:ext cx="5563376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5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elephants">
            <a:extLst>
              <a:ext uri="{FF2B5EF4-FFF2-40B4-BE49-F238E27FC236}">
                <a16:creationId xmlns:a16="http://schemas.microsoft.com/office/drawing/2014/main" id="{EA3AF1BD-EF41-4327-AE9A-DDEEAA79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781175"/>
            <a:ext cx="4452747" cy="297180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B0251-F96F-49E1-A9E1-F031AF2F24DE}"/>
              </a:ext>
            </a:extLst>
          </p:cNvPr>
          <p:cNvSpPr txBox="1"/>
          <p:nvPr/>
        </p:nvSpPr>
        <p:spPr>
          <a:xfrm>
            <a:off x="4962335" y="1781175"/>
            <a:ext cx="72296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모델 사전정보에 따라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 이미지를 </a:t>
            </a:r>
            <a:r>
              <a:rPr lang="en-US" altLang="ko-KR" sz="2500" b="1" dirty="0">
                <a:solidFill>
                  <a:schemeClr val="bg1"/>
                </a:solidFill>
              </a:rPr>
              <a:t>224x224 </a:t>
            </a:r>
            <a:r>
              <a:rPr lang="ko-KR" altLang="en-US" sz="2500" b="1" dirty="0">
                <a:solidFill>
                  <a:schemeClr val="bg1"/>
                </a:solidFill>
              </a:rPr>
              <a:t>크기로 변경하고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numpy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float32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텐서로</a:t>
            </a:r>
            <a:r>
              <a:rPr lang="ko-KR" altLang="en-US" sz="2500" b="1" dirty="0">
                <a:solidFill>
                  <a:schemeClr val="bg1"/>
                </a:solidFill>
              </a:rPr>
              <a:t> 변환한 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다음의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함수를 적용해야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886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E8A02-ECFA-4F92-844B-0DD1AAC5BAF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189" y="1756028"/>
            <a:ext cx="5163271" cy="3115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5581649" y="1781175"/>
            <a:ext cx="66103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사전정보에 따라 </a:t>
            </a:r>
            <a:r>
              <a:rPr lang="ko-KR" altLang="en-US" sz="2500" b="1" dirty="0" err="1">
                <a:solidFill>
                  <a:schemeClr val="bg1"/>
                </a:solidFill>
              </a:rPr>
              <a:t>임포트</a:t>
            </a:r>
            <a:r>
              <a:rPr lang="ko-KR" altLang="en-US" sz="2500" b="1" dirty="0">
                <a:solidFill>
                  <a:schemeClr val="bg1"/>
                </a:solidFill>
              </a:rPr>
              <a:t> 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keras.applications.vgg16.preprocess_input 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함수로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7DA530-1F1C-49BF-9B61-F06BB2609C01}"/>
              </a:ext>
            </a:extLst>
          </p:cNvPr>
          <p:cNvCxnSpPr/>
          <p:nvPr/>
        </p:nvCxnSpPr>
        <p:spPr>
          <a:xfrm>
            <a:off x="552450" y="4791075"/>
            <a:ext cx="12477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7A63661-C030-432F-BB80-11F63E7324BB}"/>
              </a:ext>
            </a:extLst>
          </p:cNvPr>
          <p:cNvCxnSpPr>
            <a:cxnSpLocks/>
          </p:cNvCxnSpPr>
          <p:nvPr/>
        </p:nvCxnSpPr>
        <p:spPr>
          <a:xfrm>
            <a:off x="657225" y="2190750"/>
            <a:ext cx="33051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51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예측 클래스 확인하기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4686301" y="1781175"/>
            <a:ext cx="75056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상위</a:t>
            </a:r>
            <a:r>
              <a:rPr lang="en-US" altLang="ko-KR" sz="2500" b="1" dirty="0">
                <a:solidFill>
                  <a:schemeClr val="bg1"/>
                </a:solidFill>
              </a:rPr>
              <a:t> 3</a:t>
            </a:r>
            <a:r>
              <a:rPr lang="ko-KR" altLang="en-US" sz="2500" b="1" dirty="0">
                <a:solidFill>
                  <a:schemeClr val="bg1"/>
                </a:solidFill>
              </a:rPr>
              <a:t>개의 예측 클래스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아프리카 코끼리 </a:t>
            </a:r>
            <a:r>
              <a:rPr lang="en-US" altLang="ko-KR" sz="2500" b="1" dirty="0">
                <a:solidFill>
                  <a:schemeClr val="bg1"/>
                </a:solidFill>
              </a:rPr>
              <a:t>(92.5%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코끼리</a:t>
            </a:r>
            <a:r>
              <a:rPr lang="en-US" altLang="ko-KR" sz="2500" b="1" dirty="0">
                <a:solidFill>
                  <a:schemeClr val="bg1"/>
                </a:solidFill>
              </a:rPr>
              <a:t>(tusker) (7%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인도 코끼리 </a:t>
            </a:r>
            <a:r>
              <a:rPr lang="en-US" altLang="ko-KR" sz="2500" b="1" dirty="0">
                <a:solidFill>
                  <a:schemeClr val="bg1"/>
                </a:solidFill>
              </a:rPr>
              <a:t>(0.4% </a:t>
            </a:r>
            <a:r>
              <a:rPr lang="ko-KR" altLang="en-US" sz="2500" b="1" dirty="0">
                <a:solidFill>
                  <a:schemeClr val="bg1"/>
                </a:solidFill>
              </a:rPr>
              <a:t>확률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네트워크는 아프리카 코끼리라 인식했다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C8DB5F-9BC7-49D8-86A8-A96884DB82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" y="1771650"/>
            <a:ext cx="4000500" cy="11144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ED67E-5AD0-489E-BC94-4A5CB08FF3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3415" y="4319509"/>
            <a:ext cx="1400370" cy="55252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0259B-2544-41CB-BD12-899F8D463B39}"/>
              </a:ext>
            </a:extLst>
          </p:cNvPr>
          <p:cNvSpPr/>
          <p:nvPr/>
        </p:nvSpPr>
        <p:spPr>
          <a:xfrm>
            <a:off x="2133600" y="2286000"/>
            <a:ext cx="2209800" cy="600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C2BDE-74F1-4CD9-8CD9-613C7A1E2B85}"/>
              </a:ext>
            </a:extLst>
          </p:cNvPr>
          <p:cNvSpPr txBox="1"/>
          <p:nvPr/>
        </p:nvSpPr>
        <p:spPr>
          <a:xfrm>
            <a:off x="4686302" y="4319509"/>
            <a:ext cx="75056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아프리카 코끼리 클래스는 </a:t>
            </a:r>
            <a:r>
              <a:rPr lang="en-US" altLang="ko-KR" sz="2500" b="1" dirty="0">
                <a:solidFill>
                  <a:schemeClr val="bg1"/>
                </a:solidFill>
              </a:rPr>
              <a:t>386</a:t>
            </a:r>
            <a:r>
              <a:rPr lang="ko-KR" altLang="en-US" sz="2500" b="1" dirty="0">
                <a:solidFill>
                  <a:schemeClr val="bg1"/>
                </a:solidFill>
              </a:rPr>
              <a:t>번 인덱스이다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argmax</a:t>
            </a:r>
            <a:r>
              <a:rPr lang="ko-KR" altLang="en-US" sz="2500" b="1" dirty="0">
                <a:solidFill>
                  <a:schemeClr val="bg1"/>
                </a:solidFill>
              </a:rPr>
              <a:t>는 가장 높은 값의 인덱스를 반환한다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403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7258051" y="1863473"/>
            <a:ext cx="49339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아프리카 코끼리 항목에 대한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마지막 층의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미분값의</a:t>
            </a:r>
            <a:r>
              <a:rPr lang="ko-KR" altLang="en-US" sz="2500" b="1" dirty="0">
                <a:solidFill>
                  <a:schemeClr val="bg1"/>
                </a:solidFill>
              </a:rPr>
              <a:t> 평균을 통해 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필터의 출력을 구한다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원본이미지를</a:t>
            </a:r>
            <a:r>
              <a:rPr lang="ko-KR" altLang="en-US" sz="2500" b="1" dirty="0">
                <a:solidFill>
                  <a:schemeClr val="bg1"/>
                </a:solidFill>
              </a:rPr>
              <a:t> 입력하고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원본이미지에</a:t>
            </a:r>
            <a:r>
              <a:rPr lang="ko-KR" altLang="en-US" sz="2500" b="1" dirty="0">
                <a:solidFill>
                  <a:schemeClr val="bg1"/>
                </a:solidFill>
              </a:rPr>
              <a:t> 대한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클래스의 판단 중요도를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히트맵으로</a:t>
            </a:r>
            <a:r>
              <a:rPr lang="ko-KR" altLang="en-US" sz="2500" b="1" dirty="0">
                <a:solidFill>
                  <a:schemeClr val="bg1"/>
                </a:solidFill>
              </a:rPr>
              <a:t> 생성한다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2D42E-45E2-484E-B9AD-A730521207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88" y="1686783"/>
            <a:ext cx="6611273" cy="411537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6810D9-D426-48EF-9CDB-1967D9330C36}"/>
              </a:ext>
            </a:extLst>
          </p:cNvPr>
          <p:cNvSpPr/>
          <p:nvPr/>
        </p:nvSpPr>
        <p:spPr>
          <a:xfrm>
            <a:off x="323388" y="1686781"/>
            <a:ext cx="3839037" cy="956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9491CC-76AC-48F1-97FF-54D0E9B9426B}"/>
              </a:ext>
            </a:extLst>
          </p:cNvPr>
          <p:cNvSpPr/>
          <p:nvPr/>
        </p:nvSpPr>
        <p:spPr>
          <a:xfrm>
            <a:off x="323387" y="2745626"/>
            <a:ext cx="6611273" cy="1340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BA50D0-D403-4AAC-9702-E23540274D4A}"/>
              </a:ext>
            </a:extLst>
          </p:cNvPr>
          <p:cNvSpPr/>
          <p:nvPr/>
        </p:nvSpPr>
        <p:spPr>
          <a:xfrm>
            <a:off x="323387" y="4200523"/>
            <a:ext cx="6611273" cy="16016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99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3524249" y="1781175"/>
            <a:ext cx="86677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생성한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히트맵의</a:t>
            </a:r>
            <a:r>
              <a:rPr lang="ko-KR" altLang="en-US" sz="2500" b="1" dirty="0">
                <a:solidFill>
                  <a:schemeClr val="bg1"/>
                </a:solidFill>
              </a:rPr>
              <a:t> 시각화를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사이로 정규화 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출력한다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3C43FA-D862-47AB-9F14-81568FABBD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491" y="1781175"/>
            <a:ext cx="2629267" cy="341995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843299-ECAC-4DF9-94C9-73D3AD81C59E}"/>
              </a:ext>
            </a:extLst>
          </p:cNvPr>
          <p:cNvCxnSpPr/>
          <p:nvPr/>
        </p:nvCxnSpPr>
        <p:spPr>
          <a:xfrm>
            <a:off x="1295400" y="2200275"/>
            <a:ext cx="9906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46108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5.1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합성곱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신경망 소개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28BD-BCEB-4E07-8B9A-889B2030ED52}"/>
              </a:ext>
            </a:extLst>
          </p:cNvPr>
          <p:cNvSpPr txBox="1"/>
          <p:nvPr/>
        </p:nvSpPr>
        <p:spPr>
          <a:xfrm>
            <a:off x="181381" y="886250"/>
            <a:ext cx="112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* </a:t>
            </a:r>
            <a:r>
              <a:rPr lang="ko-KR" altLang="en-US" sz="32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스트라이드</a:t>
            </a:r>
            <a:r>
              <a:rPr lang="ko-KR" altLang="en-US" sz="3200" b="1" dirty="0">
                <a:solidFill>
                  <a:schemeClr val="bg1"/>
                </a:solidFill>
              </a:rPr>
              <a:t> 이해하기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10130F-41FD-4AB2-B206-296DC097B2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709" y="1791298"/>
            <a:ext cx="7235462" cy="3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727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원본이미지에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합성하기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36904-3929-4817-83DA-2809C39B3E60}"/>
              </a:ext>
            </a:extLst>
          </p:cNvPr>
          <p:cNvSpPr txBox="1"/>
          <p:nvPr/>
        </p:nvSpPr>
        <p:spPr>
          <a:xfrm>
            <a:off x="4800598" y="1799992"/>
            <a:ext cx="73913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 합성을 위해 </a:t>
            </a:r>
            <a:r>
              <a:rPr lang="en-US" altLang="ko-KR" sz="2500" b="1" dirty="0">
                <a:solidFill>
                  <a:schemeClr val="bg1"/>
                </a:solidFill>
              </a:rPr>
              <a:t>OpenCV</a:t>
            </a:r>
            <a:r>
              <a:rPr lang="ko-KR" altLang="en-US" sz="2500" b="1" dirty="0">
                <a:solidFill>
                  <a:schemeClr val="bg1"/>
                </a:solidFill>
              </a:rPr>
              <a:t>모듈을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0~1</a:t>
            </a:r>
            <a:r>
              <a:rPr lang="ko-KR" altLang="en-US" sz="2500" b="1" dirty="0">
                <a:solidFill>
                  <a:schemeClr val="bg1"/>
                </a:solidFill>
              </a:rPr>
              <a:t>로 정규화 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히트맵을</a:t>
            </a:r>
            <a:r>
              <a:rPr lang="ko-KR" altLang="en-US" sz="2500" b="1" dirty="0">
                <a:solidFill>
                  <a:schemeClr val="bg1"/>
                </a:solidFill>
              </a:rPr>
              <a:t> 다시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255 RGB</a:t>
            </a:r>
            <a:r>
              <a:rPr lang="ko-KR" altLang="en-US" sz="2500" b="1" dirty="0">
                <a:solidFill>
                  <a:schemeClr val="bg1"/>
                </a:solidFill>
              </a:rPr>
              <a:t>포맷으로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RGB</a:t>
            </a:r>
            <a:r>
              <a:rPr lang="ko-KR" altLang="en-US" sz="2500" b="1" dirty="0">
                <a:solidFill>
                  <a:schemeClr val="bg1"/>
                </a:solidFill>
              </a:rPr>
              <a:t>이미지를 </a:t>
            </a:r>
            <a:r>
              <a:rPr lang="ko-KR" altLang="en-US" sz="2500" b="1" dirty="0" err="1">
                <a:solidFill>
                  <a:schemeClr val="bg1"/>
                </a:solidFill>
              </a:rPr>
              <a:t>컬러이미지로</a:t>
            </a:r>
            <a:r>
              <a:rPr lang="ko-KR" altLang="en-US" sz="2500" b="1" dirty="0">
                <a:solidFill>
                  <a:schemeClr val="bg1"/>
                </a:solidFill>
              </a:rPr>
              <a:t> 변환하고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투명도를 </a:t>
            </a:r>
            <a:r>
              <a:rPr lang="en-US" altLang="ko-KR" sz="2500" b="1" dirty="0">
                <a:solidFill>
                  <a:schemeClr val="bg1"/>
                </a:solidFill>
              </a:rPr>
              <a:t>40%</a:t>
            </a:r>
            <a:r>
              <a:rPr lang="ko-KR" altLang="en-US" sz="2500" b="1" dirty="0">
                <a:solidFill>
                  <a:schemeClr val="bg1"/>
                </a:solidFill>
              </a:rPr>
              <a:t>로 설정하여 </a:t>
            </a:r>
            <a:r>
              <a:rPr lang="ko-KR" altLang="en-US" sz="2500" b="1" dirty="0" err="1">
                <a:solidFill>
                  <a:schemeClr val="bg1"/>
                </a:solidFill>
              </a:rPr>
              <a:t>원본이미지와</a:t>
            </a:r>
            <a:r>
              <a:rPr lang="ko-KR" altLang="en-US" sz="2500" b="1" dirty="0">
                <a:solidFill>
                  <a:schemeClr val="bg1"/>
                </a:solidFill>
              </a:rPr>
              <a:t> 합성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합성된 이미지를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4698B-36AF-49C6-8BAB-E7D7A6C46C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507" y="1799995"/>
            <a:ext cx="4191585" cy="3258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797260-FC78-40C0-A360-66E621BCDA06}"/>
              </a:ext>
            </a:extLst>
          </p:cNvPr>
          <p:cNvSpPr/>
          <p:nvPr/>
        </p:nvSpPr>
        <p:spPr>
          <a:xfrm>
            <a:off x="304507" y="1799992"/>
            <a:ext cx="4191585" cy="1248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FF384-22F2-4DD2-970A-2508BDDF882C}"/>
              </a:ext>
            </a:extLst>
          </p:cNvPr>
          <p:cNvSpPr/>
          <p:nvPr/>
        </p:nvSpPr>
        <p:spPr>
          <a:xfrm>
            <a:off x="304506" y="3176464"/>
            <a:ext cx="4191585" cy="1347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70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933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사전훈련된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VGG16 </a:t>
            </a:r>
            <a:r>
              <a:rPr lang="ko-KR" altLang="en-US" sz="2500" b="1" dirty="0">
                <a:solidFill>
                  <a:schemeClr val="bg1"/>
                </a:solidFill>
              </a:rPr>
              <a:t>사용한 예제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1E4510-A9E3-40B7-AF74-B4FA5F6A9B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7171" y="2093471"/>
            <a:ext cx="3333114" cy="332024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DAED9-B60A-4EE4-9633-2A7E4C59459E}"/>
              </a:ext>
            </a:extLst>
          </p:cNvPr>
          <p:cNvSpPr txBox="1"/>
          <p:nvPr/>
        </p:nvSpPr>
        <p:spPr>
          <a:xfrm>
            <a:off x="2" y="5750004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    왼쪽은 </a:t>
            </a:r>
            <a:r>
              <a:rPr lang="ko-KR" altLang="en-US" sz="2500" b="1" dirty="0" err="1">
                <a:solidFill>
                  <a:schemeClr val="bg1"/>
                </a:solidFill>
              </a:rPr>
              <a:t>입력이미지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오른쪽은 클래스 활성화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8FAF9A-3099-4D74-961F-0BF5D923E5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321" y="2062586"/>
            <a:ext cx="5027145" cy="334200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27981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1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F448A-6E90-433F-AB88-A520EC7B7068}"/>
              </a:ext>
            </a:extLst>
          </p:cNvPr>
          <p:cNvSpPr txBox="1"/>
          <p:nvPr/>
        </p:nvSpPr>
        <p:spPr>
          <a:xfrm>
            <a:off x="-1" y="4699382"/>
            <a:ext cx="121919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시각화를 통해 알 수 있는 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</a:rPr>
              <a:t> 새끼 코끼리의 귀가 강하게 활성화 되었다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네트워크가 코끼리의 차이를 구분하는 방법일 것이라 추측할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CA3709-3B2E-434D-996D-4DA57A6C7E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0268" y="1250676"/>
            <a:ext cx="4971458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201188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5.4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학습 시각화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03009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5.4.3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활성화의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>
                <a:solidFill>
                  <a:schemeClr val="bg1"/>
                </a:solidFill>
              </a:rPr>
              <a:t> 시각화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5D1F-4DE7-47EF-8A5A-20E5B2C0976D}"/>
              </a:ext>
            </a:extLst>
          </p:cNvPr>
          <p:cNvSpPr txBox="1"/>
          <p:nvPr/>
        </p:nvSpPr>
        <p:spPr>
          <a:xfrm>
            <a:off x="0" y="2508379"/>
            <a:ext cx="1219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클래스 활성화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dirty="0">
                <a:solidFill>
                  <a:schemeClr val="bg1"/>
                </a:solidFill>
              </a:rPr>
              <a:t> 최종분류 결정에 기여했는지 알 </a:t>
            </a:r>
            <a:r>
              <a:rPr lang="ko-KR" altLang="en-US" sz="2500" b="1" dirty="0" err="1">
                <a:solidFill>
                  <a:schemeClr val="bg1"/>
                </a:solidFill>
              </a:rPr>
              <a:t>수있다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히트맵</a:t>
            </a:r>
            <a:r>
              <a:rPr lang="en-US" altLang="ko-KR" sz="2500" b="1" dirty="0">
                <a:solidFill>
                  <a:schemeClr val="bg1"/>
                </a:solidFill>
              </a:rPr>
              <a:t>(heatmap) : </a:t>
            </a:r>
            <a:r>
              <a:rPr lang="ko-KR" altLang="en-US" sz="2500" b="1" dirty="0">
                <a:solidFill>
                  <a:schemeClr val="bg1"/>
                </a:solidFill>
              </a:rPr>
              <a:t>데이터를 컬러색상의 강도로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rgbClr val="FF0000"/>
                </a:solidFill>
              </a:rPr>
              <a:t>빨간색</a:t>
            </a:r>
            <a:r>
              <a:rPr lang="en-US" altLang="ko-KR" sz="2500" b="1" dirty="0">
                <a:solidFill>
                  <a:srgbClr val="FF0000"/>
                </a:solidFill>
              </a:rPr>
              <a:t>(</a:t>
            </a:r>
            <a:r>
              <a:rPr lang="ko-KR" altLang="en-US" sz="2500" b="1" dirty="0">
                <a:solidFill>
                  <a:srgbClr val="FF0000"/>
                </a:solidFill>
              </a:rPr>
              <a:t>높음</a:t>
            </a:r>
            <a:r>
              <a:rPr lang="en-US" altLang="ko-KR" sz="2500" b="1" dirty="0">
                <a:solidFill>
                  <a:srgbClr val="FF0000"/>
                </a:solidFill>
              </a:rPr>
              <a:t>)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rgbClr val="0070C0"/>
                </a:solidFill>
              </a:rPr>
              <a:t>파란색</a:t>
            </a:r>
            <a:r>
              <a:rPr lang="en-US" altLang="ko-KR" sz="2500" b="1" dirty="0">
                <a:solidFill>
                  <a:srgbClr val="0070C0"/>
                </a:solidFill>
              </a:rPr>
              <a:t>(</a:t>
            </a:r>
            <a:r>
              <a:rPr lang="ko-KR" altLang="en-US" sz="2500" b="1" dirty="0">
                <a:solidFill>
                  <a:srgbClr val="0070C0"/>
                </a:solidFill>
              </a:rPr>
              <a:t>낮음</a:t>
            </a:r>
            <a:r>
              <a:rPr lang="en-US" altLang="ko-KR" sz="25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</a:t>
            </a:r>
            <a:r>
              <a:rPr lang="ko-KR" altLang="en-US" sz="2500" b="1" dirty="0">
                <a:solidFill>
                  <a:schemeClr val="bg1"/>
                </a:solidFill>
              </a:rPr>
              <a:t>라고 생각하면 이해하기 쉽다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259A-95E8-4547-BB95-336DE8DDAC79}"/>
              </a:ext>
            </a:extLst>
          </p:cNvPr>
          <p:cNvSpPr txBox="1"/>
          <p:nvPr/>
        </p:nvSpPr>
        <p:spPr>
          <a:xfrm>
            <a:off x="0" y="5155257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어느부분이</a:t>
            </a:r>
            <a:r>
              <a:rPr lang="ko-KR" altLang="en-US" sz="2500" b="1" u="sng" dirty="0">
                <a:solidFill>
                  <a:schemeClr val="bg1"/>
                </a:solidFill>
              </a:rPr>
              <a:t> 최종분류 결정에 기여했는지</a:t>
            </a:r>
            <a:r>
              <a:rPr lang="ko-KR" altLang="en-US" sz="2500" b="1" dirty="0">
                <a:solidFill>
                  <a:schemeClr val="bg1"/>
                </a:solidFill>
              </a:rPr>
              <a:t>를 </a:t>
            </a:r>
            <a:r>
              <a:rPr lang="ko-KR" altLang="en-US" sz="2500" b="1" u="sng" dirty="0">
                <a:solidFill>
                  <a:schemeClr val="bg1"/>
                </a:solidFill>
              </a:rPr>
              <a:t>열화상 지도로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시각화</a:t>
            </a:r>
            <a:r>
              <a:rPr lang="ko-KR" altLang="en-US" sz="2500" b="1" dirty="0" err="1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9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5.5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1266867"/>
            <a:ext cx="1219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>
                <a:solidFill>
                  <a:schemeClr val="bg1"/>
                </a:solidFill>
              </a:rPr>
              <a:t>시각적인 분류문제</a:t>
            </a:r>
            <a:r>
              <a:rPr lang="ko-KR" altLang="en-US" sz="2500" b="1" dirty="0">
                <a:solidFill>
                  <a:schemeClr val="bg1"/>
                </a:solidFill>
              </a:rPr>
              <a:t>를 다루는 최상의 도구이다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컨브넷은</a:t>
            </a:r>
            <a:r>
              <a:rPr lang="ko-KR" altLang="en-US" sz="2500" b="1" dirty="0">
                <a:solidFill>
                  <a:schemeClr val="bg1"/>
                </a:solidFill>
              </a:rPr>
              <a:t> 사람처럼 </a:t>
            </a:r>
            <a:r>
              <a:rPr lang="ko-KR" altLang="en-US" sz="2500" b="1" u="sng" dirty="0">
                <a:solidFill>
                  <a:schemeClr val="bg1"/>
                </a:solidFill>
              </a:rPr>
              <a:t>패턴 계층구조</a:t>
            </a:r>
            <a:r>
              <a:rPr lang="ko-KR" altLang="en-US" sz="2500" b="1" dirty="0">
                <a:solidFill>
                  <a:schemeClr val="bg1"/>
                </a:solidFill>
              </a:rPr>
              <a:t>와 </a:t>
            </a:r>
            <a:r>
              <a:rPr lang="ko-KR" altLang="en-US" sz="2500" b="1" u="sng" dirty="0">
                <a:solidFill>
                  <a:schemeClr val="bg1"/>
                </a:solidFill>
              </a:rPr>
              <a:t>개념을 학습</a:t>
            </a:r>
            <a:r>
              <a:rPr lang="ko-KR" altLang="en-US" sz="2500" b="1" dirty="0">
                <a:solidFill>
                  <a:schemeClr val="bg1"/>
                </a:solidFill>
              </a:rPr>
              <a:t>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학습된 표현은 쉽게 </a:t>
            </a:r>
            <a:r>
              <a:rPr lang="ko-KR" altLang="en-US" sz="2500" b="1" u="sng" dirty="0">
                <a:solidFill>
                  <a:schemeClr val="bg1"/>
                </a:solidFill>
              </a:rPr>
              <a:t>분석</a:t>
            </a:r>
            <a:r>
              <a:rPr lang="ko-KR" altLang="en-US" sz="2500" b="1" dirty="0">
                <a:solidFill>
                  <a:schemeClr val="bg1"/>
                </a:solidFill>
              </a:rPr>
              <a:t>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u="sng" dirty="0">
                <a:solidFill>
                  <a:schemeClr val="bg1"/>
                </a:solidFill>
              </a:rPr>
              <a:t>시각화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solidFill>
                  <a:schemeClr val="bg1"/>
                </a:solidFill>
              </a:rPr>
              <a:t>과대적합을 줄이기 위해 </a:t>
            </a:r>
            <a:r>
              <a:rPr lang="ko-KR" altLang="en-US" sz="2500" b="1" u="sng" dirty="0">
                <a:solidFill>
                  <a:schemeClr val="bg1"/>
                </a:solidFill>
              </a:rPr>
              <a:t>데이터 증식</a:t>
            </a:r>
            <a:r>
              <a:rPr lang="ko-KR" altLang="en-US" sz="2500" b="1" dirty="0">
                <a:solidFill>
                  <a:schemeClr val="bg1"/>
                </a:solidFill>
              </a:rPr>
              <a:t>을 사용할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데이터가 적은 경우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5.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사용하여 </a:t>
            </a:r>
            <a:r>
              <a:rPr lang="ko-KR" altLang="en-US" sz="2500" b="1" u="sng" dirty="0">
                <a:solidFill>
                  <a:schemeClr val="bg1"/>
                </a:solidFill>
              </a:rPr>
              <a:t>특성추출</a:t>
            </a:r>
            <a:r>
              <a:rPr lang="ko-KR" altLang="en-US" sz="2500" b="1" dirty="0">
                <a:solidFill>
                  <a:schemeClr val="bg1"/>
                </a:solidFill>
              </a:rPr>
              <a:t>과 </a:t>
            </a:r>
            <a:r>
              <a:rPr lang="ko-KR" altLang="en-US" sz="2500" b="1" u="sng" dirty="0">
                <a:solidFill>
                  <a:schemeClr val="bg1"/>
                </a:solidFill>
              </a:rPr>
              <a:t>미세조정</a:t>
            </a:r>
            <a:r>
              <a:rPr lang="ko-KR" altLang="en-US" sz="2500" b="1" dirty="0">
                <a:solidFill>
                  <a:schemeClr val="bg1"/>
                </a:solidFill>
              </a:rPr>
              <a:t>을 사용할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6.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컨브넷이</a:t>
            </a:r>
            <a:r>
              <a:rPr lang="ko-KR" altLang="en-US" sz="2500" b="1" dirty="0">
                <a:solidFill>
                  <a:schemeClr val="bg1"/>
                </a:solidFill>
              </a:rPr>
              <a:t> 학습한 </a:t>
            </a:r>
            <a:r>
              <a:rPr lang="ko-KR" altLang="en-US" sz="2500" b="1" u="sng" dirty="0">
                <a:solidFill>
                  <a:schemeClr val="bg1"/>
                </a:solidFill>
              </a:rPr>
              <a:t>필터</a:t>
            </a:r>
            <a:r>
              <a:rPr lang="ko-KR" altLang="en-US" sz="2500" b="1" dirty="0">
                <a:solidFill>
                  <a:schemeClr val="bg1"/>
                </a:solidFill>
              </a:rPr>
              <a:t> 및 </a:t>
            </a:r>
            <a:r>
              <a:rPr lang="ko-KR" altLang="en-US" sz="2500" b="1" u="sng" dirty="0">
                <a:solidFill>
                  <a:schemeClr val="bg1"/>
                </a:solidFill>
              </a:rPr>
              <a:t>클래스 활성화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히트맵</a:t>
            </a:r>
            <a:r>
              <a:rPr lang="ko-KR" altLang="en-US" sz="2500" b="1" dirty="0" err="1">
                <a:solidFill>
                  <a:schemeClr val="bg1"/>
                </a:solidFill>
              </a:rPr>
              <a:t>을</a:t>
            </a:r>
            <a:r>
              <a:rPr lang="ko-KR" altLang="en-US" sz="2500" b="1" dirty="0">
                <a:solidFill>
                  <a:schemeClr val="bg1"/>
                </a:solidFill>
              </a:rPr>
              <a:t> 시각화 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0532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916732" y="1291277"/>
            <a:ext cx="103585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텍스트와 시퀀스를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 데이터 다루기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 이해하기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순환 신경망의 고급 사용법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6.4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컨브넷을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 시퀀스 처리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889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76773" y="1417283"/>
            <a:ext cx="111691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단어와 문자의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원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핫 인코딩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단어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임베딩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모든 내용을 적용하기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원본 텍스트에서 단어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임베딩까지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81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1525772"/>
            <a:ext cx="1030099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텍스트 벡터화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텍스트를 수치형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텐서로</a:t>
            </a:r>
            <a:r>
              <a:rPr lang="ko-KR" altLang="en-US" sz="2500" b="1" dirty="0">
                <a:solidFill>
                  <a:schemeClr val="bg1"/>
                </a:solidFill>
              </a:rPr>
              <a:t> 변환하는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텍스트를 단어로 나누고 각 단어를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텍스트를 문자로 나누고 각 문자를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텍스트에서 단어나 문자의 </a:t>
            </a:r>
            <a:r>
              <a:rPr lang="en-US" altLang="ko-KR" sz="2500" b="1" dirty="0">
                <a:solidFill>
                  <a:schemeClr val="bg1"/>
                </a:solidFill>
              </a:rPr>
              <a:t>n-</a:t>
            </a:r>
            <a:r>
              <a:rPr lang="ko-KR" altLang="en-US" sz="2500" b="1" dirty="0">
                <a:solidFill>
                  <a:schemeClr val="bg1"/>
                </a:solidFill>
              </a:rPr>
              <a:t>그램을 추출하여 하나의 벡터로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10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토큰을 벡터로 변환하는 가장 일반적이고 기본적인 방법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</a:rPr>
              <a:t>모든 단어에 고유한 정수 인덱스를 부여하고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이 정수 인덱스를 이진   벡터로 변환한다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  <a:r>
              <a:rPr lang="ko-KR" altLang="en-US" sz="2500" b="1" dirty="0">
                <a:solidFill>
                  <a:schemeClr val="bg1"/>
                </a:solidFill>
              </a:rPr>
              <a:t>해당 인덱스는 </a:t>
            </a:r>
            <a:r>
              <a:rPr lang="en-US" altLang="ko-KR" sz="2500" b="1" dirty="0">
                <a:solidFill>
                  <a:srgbClr val="FF0000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로 나머지는 </a:t>
            </a:r>
            <a:r>
              <a:rPr lang="en-US" altLang="ko-KR" sz="2500" b="1" dirty="0">
                <a:solidFill>
                  <a:srgbClr val="FF0000"/>
                </a:solidFill>
              </a:rPr>
              <a:t>0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55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-3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6.1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텍스트와 시퀀스를 위한 딥러닝</a:t>
            </a:r>
            <a:endParaRPr lang="en-US" altLang="ko-KR" sz="36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209724" y="849056"/>
            <a:ext cx="119822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케라스를</a:t>
            </a:r>
            <a:r>
              <a:rPr lang="ko-KR" altLang="en-US" sz="3200" b="1" dirty="0">
                <a:solidFill>
                  <a:schemeClr val="bg1"/>
                </a:solidFill>
              </a:rPr>
              <a:t> 사용한 단어 수준의 원</a:t>
            </a:r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핫 인코딩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ko-KR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C4611C-3B60-4795-B749-93572A7F65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259" y="1650767"/>
            <a:ext cx="7547920" cy="478358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EF57218-3766-4F1F-AB15-68514A00D8F2}"/>
              </a:ext>
            </a:extLst>
          </p:cNvPr>
          <p:cNvSpPr/>
          <p:nvPr/>
        </p:nvSpPr>
        <p:spPr>
          <a:xfrm>
            <a:off x="117445" y="4009005"/>
            <a:ext cx="4018327" cy="671119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B3998CB-B4E4-430F-AD03-0F41816D5296}"/>
              </a:ext>
            </a:extLst>
          </p:cNvPr>
          <p:cNvSpPr/>
          <p:nvPr/>
        </p:nvSpPr>
        <p:spPr>
          <a:xfrm>
            <a:off x="117445" y="5198610"/>
            <a:ext cx="4865616" cy="28322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4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6224</Words>
  <Application>Microsoft Office PowerPoint</Application>
  <PresentationFormat>와이드스크린</PresentationFormat>
  <Paragraphs>1725</Paragraphs>
  <Slides>178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84" baseType="lpstr">
      <vt:lpstr>맑은 고딕</vt:lpstr>
      <vt:lpstr>메이플스토리</vt:lpstr>
      <vt:lpstr>휴먼둥근헤드라인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Sihun</dc:creator>
  <cp:lastModifiedBy>김 영진</cp:lastModifiedBy>
  <cp:revision>149</cp:revision>
  <dcterms:created xsi:type="dcterms:W3CDTF">2020-01-06T07:19:00Z</dcterms:created>
  <dcterms:modified xsi:type="dcterms:W3CDTF">2020-01-12T18:32:20Z</dcterms:modified>
</cp:coreProperties>
</file>